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75" r:id="rId4"/>
    <p:sldId id="260" r:id="rId5"/>
    <p:sldId id="261" r:id="rId6"/>
    <p:sldId id="268" r:id="rId7"/>
    <p:sldId id="271" r:id="rId8"/>
    <p:sldId id="262" r:id="rId9"/>
    <p:sldId id="267" r:id="rId10"/>
    <p:sldId id="273" r:id="rId11"/>
    <p:sldId id="274" r:id="rId12"/>
    <p:sldId id="266" r:id="rId13"/>
    <p:sldId id="276" r:id="rId14"/>
    <p:sldId id="265" r:id="rId15"/>
    <p:sldId id="258" r:id="rId16"/>
    <p:sldId id="263" r:id="rId17"/>
    <p:sldId id="259" r:id="rId1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20">
          <p15:clr>
            <a:srgbClr val="000000"/>
          </p15:clr>
        </p15:guide>
        <p15:guide id="2" orient="horz" pos="960">
          <p15:clr>
            <a:srgbClr val="000000"/>
          </p15:clr>
        </p15:guide>
        <p15:guide id="3" orient="horz" pos="3888">
          <p15:clr>
            <a:srgbClr val="000000"/>
          </p15:clr>
        </p15:guide>
        <p15:guide id="4" pos="288">
          <p15:clr>
            <a:srgbClr val="000000"/>
          </p15:clr>
        </p15:guide>
        <p15:guide id="5" pos="5472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1EE0BB-6A3E-993E-9EED-240875AE7680}" v="473" dt="2023-12-14T04:23:27.040"/>
    <p1510:client id="{421E56C3-B1F1-BADC-53DC-BB10D3FE294E}" v="542" dt="2023-12-14T04:01:29.062"/>
    <p1510:client id="{493A88A9-5032-89C7-588F-4F26318D022D}" v="150" dt="2023-12-14T04:38:00.335"/>
    <p1510:client id="{51BF7CC2-BE14-43FD-8361-D0FD2D185A9F}" v="56" dt="2023-12-14T04:41:01.349"/>
    <p1510:client id="{ABCE6D70-9660-470F-7FC9-0D9D003408C1}" v="1202" dt="2023-12-14T03:14:46.422"/>
    <p1510:client id="{C80C6480-4FAD-2FA1-D138-C9990558CA82}" v="53" dt="2023-12-14T03:28:39.8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720"/>
        <p:guide orient="horz" pos="960"/>
        <p:guide orient="horz" pos="3888"/>
        <p:guide pos="288"/>
        <p:guide pos="5472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E7962F-0B02-45C6-98C0-3458D76873B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6C11D2B-EA90-4D62-A7A5-4258EA21FF05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 i="0">
              <a:latin typeface="Arial"/>
            </a:rPr>
            <a:t>Motivation:</a:t>
          </a:r>
          <a:r>
            <a:rPr lang="en-US" b="0" i="0">
              <a:latin typeface="Arial"/>
            </a:rPr>
            <a:t> Integration</a:t>
          </a:r>
          <a:r>
            <a:rPr lang="en-US" b="0" i="0"/>
            <a:t> of automation and robotics in Warehousing and Logistics.</a:t>
          </a:r>
          <a:endParaRPr lang="en-US"/>
        </a:p>
      </dgm:t>
    </dgm:pt>
    <dgm:pt modelId="{0DC5367F-DA4D-4A8B-968E-4DADCF672027}" type="parTrans" cxnId="{7F6DE29E-698F-4ECB-9FA4-4D477A641BAC}">
      <dgm:prSet/>
      <dgm:spPr/>
      <dgm:t>
        <a:bodyPr/>
        <a:lstStyle/>
        <a:p>
          <a:endParaRPr lang="en-US"/>
        </a:p>
      </dgm:t>
    </dgm:pt>
    <dgm:pt modelId="{64DA3D29-8703-4B54-A7AA-7F25539DB7DD}" type="sibTrans" cxnId="{7F6DE29E-698F-4ECB-9FA4-4D477A641BAC}">
      <dgm:prSet/>
      <dgm:spPr/>
      <dgm:t>
        <a:bodyPr/>
        <a:lstStyle/>
        <a:p>
          <a:endParaRPr lang="en-US"/>
        </a:p>
      </dgm:t>
    </dgm:pt>
    <dgm:pt modelId="{3D64EBC3-7ED1-4E40-A7B4-8ADD1440F2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Project Goal:</a:t>
          </a:r>
          <a:r>
            <a:rPr lang="en-US" b="0" i="0"/>
            <a:t> Determining the optimal paths for multiple agents (robots) to move within a shared space while avoiding collisions.</a:t>
          </a:r>
          <a:endParaRPr lang="en-US"/>
        </a:p>
      </dgm:t>
    </dgm:pt>
    <dgm:pt modelId="{6B7A7841-DEF6-473C-A685-F6BA1AD65461}" type="parTrans" cxnId="{F3C35102-00B1-4865-AEFA-E3E50269068E}">
      <dgm:prSet/>
      <dgm:spPr/>
      <dgm:t>
        <a:bodyPr/>
        <a:lstStyle/>
        <a:p>
          <a:endParaRPr lang="en-US"/>
        </a:p>
      </dgm:t>
    </dgm:pt>
    <dgm:pt modelId="{2E531583-91FA-49E1-8D49-65B75ABE6F8B}" type="sibTrans" cxnId="{F3C35102-00B1-4865-AEFA-E3E50269068E}">
      <dgm:prSet/>
      <dgm:spPr/>
      <dgm:t>
        <a:bodyPr/>
        <a:lstStyle/>
        <a:p>
          <a:endParaRPr lang="en-US"/>
        </a:p>
      </dgm:t>
    </dgm:pt>
    <dgm:pt modelId="{FB1E7524-F687-48C5-A43B-82B09C2A83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Approach:</a:t>
          </a:r>
          <a:r>
            <a:rPr lang="en-US" b="0" i="0">
              <a:latin typeface="Arial"/>
            </a:rPr>
            <a:t> </a:t>
          </a:r>
          <a:r>
            <a:rPr lang="en-US" b="0" i="0"/>
            <a:t>To accomplish this goal, we will be employing a 2D simulation environment (replicating real-world warehouse) and implement </a:t>
          </a:r>
          <a:r>
            <a:rPr lang="en-US" b="0" i="0">
              <a:latin typeface="Arial"/>
            </a:rPr>
            <a:t>ICBS</a:t>
          </a:r>
          <a:r>
            <a:rPr lang="en-US" b="0" i="0"/>
            <a:t> (Improvised Conflict-Based Search) that enables multiple agents to navigate environment, while avoiding collisions.</a:t>
          </a:r>
          <a:endParaRPr lang="en-US"/>
        </a:p>
      </dgm:t>
    </dgm:pt>
    <dgm:pt modelId="{7D379746-E45E-4C99-9C50-636FC6FED3CF}" type="parTrans" cxnId="{99FA610E-5F2B-49CC-8FE8-B3A09759E1A0}">
      <dgm:prSet/>
      <dgm:spPr/>
      <dgm:t>
        <a:bodyPr/>
        <a:lstStyle/>
        <a:p>
          <a:endParaRPr lang="en-US"/>
        </a:p>
      </dgm:t>
    </dgm:pt>
    <dgm:pt modelId="{933EC0C6-3016-4747-95D1-206FC0AB5D5F}" type="sibTrans" cxnId="{99FA610E-5F2B-49CC-8FE8-B3A09759E1A0}">
      <dgm:prSet/>
      <dgm:spPr/>
      <dgm:t>
        <a:bodyPr/>
        <a:lstStyle/>
        <a:p>
          <a:endParaRPr lang="en-US"/>
        </a:p>
      </dgm:t>
    </dgm:pt>
    <dgm:pt modelId="{3087E34F-DDF3-4588-BE7A-528EDB851E5C}" type="pres">
      <dgm:prSet presAssocID="{19E7962F-0B02-45C6-98C0-3458D76873B9}" presName="root" presStyleCnt="0">
        <dgm:presLayoutVars>
          <dgm:dir/>
          <dgm:resizeHandles val="exact"/>
        </dgm:presLayoutVars>
      </dgm:prSet>
      <dgm:spPr/>
    </dgm:pt>
    <dgm:pt modelId="{7D8F2718-1FED-4F5E-9436-5B9DA6822683}" type="pres">
      <dgm:prSet presAssocID="{06C11D2B-EA90-4D62-A7A5-4258EA21FF05}" presName="compNode" presStyleCnt="0"/>
      <dgm:spPr/>
    </dgm:pt>
    <dgm:pt modelId="{2EC7F11C-DEC9-41CC-9C0E-F1777CBE5A9B}" type="pres">
      <dgm:prSet presAssocID="{06C11D2B-EA90-4D62-A7A5-4258EA21FF05}" presName="bgRect" presStyleLbl="bgShp" presStyleIdx="0" presStyleCnt="3"/>
      <dgm:spPr/>
    </dgm:pt>
    <dgm:pt modelId="{C7A4E9EF-DFA8-4561-A7FE-1CDC55768075}" type="pres">
      <dgm:prSet presAssocID="{06C11D2B-EA90-4D62-A7A5-4258EA21FF0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87863FF6-6CB7-4061-9B5E-A077333A017F}" type="pres">
      <dgm:prSet presAssocID="{06C11D2B-EA90-4D62-A7A5-4258EA21FF05}" presName="spaceRect" presStyleCnt="0"/>
      <dgm:spPr/>
    </dgm:pt>
    <dgm:pt modelId="{6947C683-AF51-486D-A042-8911DFD97DBB}" type="pres">
      <dgm:prSet presAssocID="{06C11D2B-EA90-4D62-A7A5-4258EA21FF05}" presName="parTx" presStyleLbl="revTx" presStyleIdx="0" presStyleCnt="3">
        <dgm:presLayoutVars>
          <dgm:chMax val="0"/>
          <dgm:chPref val="0"/>
        </dgm:presLayoutVars>
      </dgm:prSet>
      <dgm:spPr/>
    </dgm:pt>
    <dgm:pt modelId="{AAFC12DD-4C42-4863-978C-6D8C86F32EB6}" type="pres">
      <dgm:prSet presAssocID="{64DA3D29-8703-4B54-A7AA-7F25539DB7DD}" presName="sibTrans" presStyleCnt="0"/>
      <dgm:spPr/>
    </dgm:pt>
    <dgm:pt modelId="{3B177838-9B3D-4B99-A98B-17CCC165C277}" type="pres">
      <dgm:prSet presAssocID="{3D64EBC3-7ED1-4E40-A7B4-8ADD1440F283}" presName="compNode" presStyleCnt="0"/>
      <dgm:spPr/>
    </dgm:pt>
    <dgm:pt modelId="{8E270B0A-B934-48AB-A3AF-83FE526CD3B5}" type="pres">
      <dgm:prSet presAssocID="{3D64EBC3-7ED1-4E40-A7B4-8ADD1440F283}" presName="bgRect" presStyleLbl="bgShp" presStyleIdx="1" presStyleCnt="3"/>
      <dgm:spPr/>
    </dgm:pt>
    <dgm:pt modelId="{F500C3B1-3659-4B9C-B1E2-68E7975155FD}" type="pres">
      <dgm:prSet presAssocID="{3D64EBC3-7ED1-4E40-A7B4-8ADD1440F28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C23AB5FF-A2A2-472E-844E-FCC96AAAEDE3}" type="pres">
      <dgm:prSet presAssocID="{3D64EBC3-7ED1-4E40-A7B4-8ADD1440F283}" presName="spaceRect" presStyleCnt="0"/>
      <dgm:spPr/>
    </dgm:pt>
    <dgm:pt modelId="{25B9F4FE-041C-41CC-BC1A-54F225E74812}" type="pres">
      <dgm:prSet presAssocID="{3D64EBC3-7ED1-4E40-A7B4-8ADD1440F283}" presName="parTx" presStyleLbl="revTx" presStyleIdx="1" presStyleCnt="3">
        <dgm:presLayoutVars>
          <dgm:chMax val="0"/>
          <dgm:chPref val="0"/>
        </dgm:presLayoutVars>
      </dgm:prSet>
      <dgm:spPr/>
    </dgm:pt>
    <dgm:pt modelId="{1399EADF-ECD0-4DA5-80E6-55786FA5DE0A}" type="pres">
      <dgm:prSet presAssocID="{2E531583-91FA-49E1-8D49-65B75ABE6F8B}" presName="sibTrans" presStyleCnt="0"/>
      <dgm:spPr/>
    </dgm:pt>
    <dgm:pt modelId="{AA37818C-AA59-46B8-91BD-380972F1115A}" type="pres">
      <dgm:prSet presAssocID="{FB1E7524-F687-48C5-A43B-82B09C2A83F6}" presName="compNode" presStyleCnt="0"/>
      <dgm:spPr/>
    </dgm:pt>
    <dgm:pt modelId="{E6D7083F-2ADC-443C-BF11-687CA5380C39}" type="pres">
      <dgm:prSet presAssocID="{FB1E7524-F687-48C5-A43B-82B09C2A83F6}" presName="bgRect" presStyleLbl="bgShp" presStyleIdx="2" presStyleCnt="3"/>
      <dgm:spPr/>
    </dgm:pt>
    <dgm:pt modelId="{F36AA2DE-613B-4736-BD7B-1EEDEED33047}" type="pres">
      <dgm:prSet presAssocID="{FB1E7524-F687-48C5-A43B-82B09C2A83F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F036252D-6C73-4BEF-ABE4-2479ED231043}" type="pres">
      <dgm:prSet presAssocID="{FB1E7524-F687-48C5-A43B-82B09C2A83F6}" presName="spaceRect" presStyleCnt="0"/>
      <dgm:spPr/>
    </dgm:pt>
    <dgm:pt modelId="{751B98FA-104A-4976-B879-7F2A09F8A254}" type="pres">
      <dgm:prSet presAssocID="{FB1E7524-F687-48C5-A43B-82B09C2A83F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3C35102-00B1-4865-AEFA-E3E50269068E}" srcId="{19E7962F-0B02-45C6-98C0-3458D76873B9}" destId="{3D64EBC3-7ED1-4E40-A7B4-8ADD1440F283}" srcOrd="1" destOrd="0" parTransId="{6B7A7841-DEF6-473C-A685-F6BA1AD65461}" sibTransId="{2E531583-91FA-49E1-8D49-65B75ABE6F8B}"/>
    <dgm:cxn modelId="{99FA610E-5F2B-49CC-8FE8-B3A09759E1A0}" srcId="{19E7962F-0B02-45C6-98C0-3458D76873B9}" destId="{FB1E7524-F687-48C5-A43B-82B09C2A83F6}" srcOrd="2" destOrd="0" parTransId="{7D379746-E45E-4C99-9C50-636FC6FED3CF}" sibTransId="{933EC0C6-3016-4747-95D1-206FC0AB5D5F}"/>
    <dgm:cxn modelId="{8144894A-B120-43A9-B80F-7EA5FF79886F}" type="presOf" srcId="{06C11D2B-EA90-4D62-A7A5-4258EA21FF05}" destId="{6947C683-AF51-486D-A042-8911DFD97DBB}" srcOrd="0" destOrd="0" presId="urn:microsoft.com/office/officeart/2018/2/layout/IconVerticalSolidList"/>
    <dgm:cxn modelId="{7F6DE29E-698F-4ECB-9FA4-4D477A641BAC}" srcId="{19E7962F-0B02-45C6-98C0-3458D76873B9}" destId="{06C11D2B-EA90-4D62-A7A5-4258EA21FF05}" srcOrd="0" destOrd="0" parTransId="{0DC5367F-DA4D-4A8B-968E-4DADCF672027}" sibTransId="{64DA3D29-8703-4B54-A7AA-7F25539DB7DD}"/>
    <dgm:cxn modelId="{B2375DAE-3B36-4016-A8BC-A3DF8E0B2038}" type="presOf" srcId="{3D64EBC3-7ED1-4E40-A7B4-8ADD1440F283}" destId="{25B9F4FE-041C-41CC-BC1A-54F225E74812}" srcOrd="0" destOrd="0" presId="urn:microsoft.com/office/officeart/2018/2/layout/IconVerticalSolidList"/>
    <dgm:cxn modelId="{BC2193B3-7FEC-4AEC-8918-4D4186658D8B}" type="presOf" srcId="{19E7962F-0B02-45C6-98C0-3458D76873B9}" destId="{3087E34F-DDF3-4588-BE7A-528EDB851E5C}" srcOrd="0" destOrd="0" presId="urn:microsoft.com/office/officeart/2018/2/layout/IconVerticalSolidList"/>
    <dgm:cxn modelId="{11203AF6-9EBB-4080-B9E4-C1EB75B9B178}" type="presOf" srcId="{FB1E7524-F687-48C5-A43B-82B09C2A83F6}" destId="{751B98FA-104A-4976-B879-7F2A09F8A254}" srcOrd="0" destOrd="0" presId="urn:microsoft.com/office/officeart/2018/2/layout/IconVerticalSolidList"/>
    <dgm:cxn modelId="{71455823-8720-47FD-B8CC-7321387AEA6C}" type="presParOf" srcId="{3087E34F-DDF3-4588-BE7A-528EDB851E5C}" destId="{7D8F2718-1FED-4F5E-9436-5B9DA6822683}" srcOrd="0" destOrd="0" presId="urn:microsoft.com/office/officeart/2018/2/layout/IconVerticalSolidList"/>
    <dgm:cxn modelId="{CCF838FC-E496-4084-B754-BD3442FEFC79}" type="presParOf" srcId="{7D8F2718-1FED-4F5E-9436-5B9DA6822683}" destId="{2EC7F11C-DEC9-41CC-9C0E-F1777CBE5A9B}" srcOrd="0" destOrd="0" presId="urn:microsoft.com/office/officeart/2018/2/layout/IconVerticalSolidList"/>
    <dgm:cxn modelId="{6B14C726-39E0-4408-94D0-AD66F29F406C}" type="presParOf" srcId="{7D8F2718-1FED-4F5E-9436-5B9DA6822683}" destId="{C7A4E9EF-DFA8-4561-A7FE-1CDC55768075}" srcOrd="1" destOrd="0" presId="urn:microsoft.com/office/officeart/2018/2/layout/IconVerticalSolidList"/>
    <dgm:cxn modelId="{39E91E84-B57A-451D-BBE8-9E2B8F5C5DD9}" type="presParOf" srcId="{7D8F2718-1FED-4F5E-9436-5B9DA6822683}" destId="{87863FF6-6CB7-4061-9B5E-A077333A017F}" srcOrd="2" destOrd="0" presId="urn:microsoft.com/office/officeart/2018/2/layout/IconVerticalSolidList"/>
    <dgm:cxn modelId="{6E3E5528-AF21-4049-9545-3E65E492DC3C}" type="presParOf" srcId="{7D8F2718-1FED-4F5E-9436-5B9DA6822683}" destId="{6947C683-AF51-486D-A042-8911DFD97DBB}" srcOrd="3" destOrd="0" presId="urn:microsoft.com/office/officeart/2018/2/layout/IconVerticalSolidList"/>
    <dgm:cxn modelId="{CB75FCF8-1648-4B5A-9476-F8B27A7BB863}" type="presParOf" srcId="{3087E34F-DDF3-4588-BE7A-528EDB851E5C}" destId="{AAFC12DD-4C42-4863-978C-6D8C86F32EB6}" srcOrd="1" destOrd="0" presId="urn:microsoft.com/office/officeart/2018/2/layout/IconVerticalSolidList"/>
    <dgm:cxn modelId="{29590D10-462D-418A-8F1D-A4454EF9FA6B}" type="presParOf" srcId="{3087E34F-DDF3-4588-BE7A-528EDB851E5C}" destId="{3B177838-9B3D-4B99-A98B-17CCC165C277}" srcOrd="2" destOrd="0" presId="urn:microsoft.com/office/officeart/2018/2/layout/IconVerticalSolidList"/>
    <dgm:cxn modelId="{83381E04-4ED1-4741-A785-4C176B71C3E6}" type="presParOf" srcId="{3B177838-9B3D-4B99-A98B-17CCC165C277}" destId="{8E270B0A-B934-48AB-A3AF-83FE526CD3B5}" srcOrd="0" destOrd="0" presId="urn:microsoft.com/office/officeart/2018/2/layout/IconVerticalSolidList"/>
    <dgm:cxn modelId="{D8456DFF-BED9-443E-B61F-37FC43EBBD63}" type="presParOf" srcId="{3B177838-9B3D-4B99-A98B-17CCC165C277}" destId="{F500C3B1-3659-4B9C-B1E2-68E7975155FD}" srcOrd="1" destOrd="0" presId="urn:microsoft.com/office/officeart/2018/2/layout/IconVerticalSolidList"/>
    <dgm:cxn modelId="{794BA1B2-5F26-4A6C-ADDC-C43327345055}" type="presParOf" srcId="{3B177838-9B3D-4B99-A98B-17CCC165C277}" destId="{C23AB5FF-A2A2-472E-844E-FCC96AAAEDE3}" srcOrd="2" destOrd="0" presId="urn:microsoft.com/office/officeart/2018/2/layout/IconVerticalSolidList"/>
    <dgm:cxn modelId="{F2F2A421-B840-47BB-9977-6D53ADF3A998}" type="presParOf" srcId="{3B177838-9B3D-4B99-A98B-17CCC165C277}" destId="{25B9F4FE-041C-41CC-BC1A-54F225E74812}" srcOrd="3" destOrd="0" presId="urn:microsoft.com/office/officeart/2018/2/layout/IconVerticalSolidList"/>
    <dgm:cxn modelId="{82A82C5E-E24B-4A3C-8C12-8B36E35EC7A6}" type="presParOf" srcId="{3087E34F-DDF3-4588-BE7A-528EDB851E5C}" destId="{1399EADF-ECD0-4DA5-80E6-55786FA5DE0A}" srcOrd="3" destOrd="0" presId="urn:microsoft.com/office/officeart/2018/2/layout/IconVerticalSolidList"/>
    <dgm:cxn modelId="{C2ABC614-9AFD-4D79-B51F-5DE114D6A7FE}" type="presParOf" srcId="{3087E34F-DDF3-4588-BE7A-528EDB851E5C}" destId="{AA37818C-AA59-46B8-91BD-380972F1115A}" srcOrd="4" destOrd="0" presId="urn:microsoft.com/office/officeart/2018/2/layout/IconVerticalSolidList"/>
    <dgm:cxn modelId="{A60CF613-189A-4863-AD63-AD6678CE4439}" type="presParOf" srcId="{AA37818C-AA59-46B8-91BD-380972F1115A}" destId="{E6D7083F-2ADC-443C-BF11-687CA5380C39}" srcOrd="0" destOrd="0" presId="urn:microsoft.com/office/officeart/2018/2/layout/IconVerticalSolidList"/>
    <dgm:cxn modelId="{E08F3AFE-ED05-4441-8F5F-16FED64D2F5A}" type="presParOf" srcId="{AA37818C-AA59-46B8-91BD-380972F1115A}" destId="{F36AA2DE-613B-4736-BD7B-1EEDEED33047}" srcOrd="1" destOrd="0" presId="urn:microsoft.com/office/officeart/2018/2/layout/IconVerticalSolidList"/>
    <dgm:cxn modelId="{EE71854A-D88D-4E28-8ADA-4EFD93BC5503}" type="presParOf" srcId="{AA37818C-AA59-46B8-91BD-380972F1115A}" destId="{F036252D-6C73-4BEF-ABE4-2479ED231043}" srcOrd="2" destOrd="0" presId="urn:microsoft.com/office/officeart/2018/2/layout/IconVerticalSolidList"/>
    <dgm:cxn modelId="{BB9F924B-44D2-4F95-B0B3-72ED1E9307AB}" type="presParOf" srcId="{AA37818C-AA59-46B8-91BD-380972F1115A}" destId="{751B98FA-104A-4976-B879-7F2A09F8A2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FC0DDC-831A-4595-9630-670949F74BAC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7891078-7138-4409-BC28-9FE3B6C9A955}">
      <dgm:prSet/>
      <dgm:spPr/>
      <dgm:t>
        <a:bodyPr/>
        <a:lstStyle/>
        <a:p>
          <a:r>
            <a:rPr lang="en-US"/>
            <a:t>Navigating Challenges in Holonomic Point Robots</a:t>
          </a:r>
        </a:p>
      </dgm:t>
    </dgm:pt>
    <dgm:pt modelId="{48907F4A-2A11-4665-8974-CD027E9EA1AC}" type="parTrans" cxnId="{A4B5A840-CBDA-470B-81E1-37C2EC29E927}">
      <dgm:prSet/>
      <dgm:spPr/>
      <dgm:t>
        <a:bodyPr/>
        <a:lstStyle/>
        <a:p>
          <a:endParaRPr lang="en-US"/>
        </a:p>
      </dgm:t>
    </dgm:pt>
    <dgm:pt modelId="{249473F8-83CD-4FFE-8905-066B5285203E}" type="sibTrans" cxnId="{A4B5A840-CBDA-470B-81E1-37C2EC29E927}">
      <dgm:prSet/>
      <dgm:spPr/>
      <dgm:t>
        <a:bodyPr/>
        <a:lstStyle/>
        <a:p>
          <a:endParaRPr lang="en-US"/>
        </a:p>
      </dgm:t>
    </dgm:pt>
    <dgm:pt modelId="{C6AA40D1-6DEF-4997-943F-3172F0894B6D}">
      <dgm:prSet/>
      <dgm:spPr/>
      <dgm:t>
        <a:bodyPr/>
        <a:lstStyle/>
        <a:p>
          <a:r>
            <a:rPr lang="en-US"/>
            <a:t>Algorithm</a:t>
          </a:r>
          <a:r>
            <a:rPr lang="en-US" b="0" i="0"/>
            <a:t> Scalability</a:t>
          </a:r>
          <a:endParaRPr lang="en-US"/>
        </a:p>
      </dgm:t>
    </dgm:pt>
    <dgm:pt modelId="{6BF5AF49-571F-4155-A302-EC80D54E361F}" type="parTrans" cxnId="{BB036F25-36E5-4D68-BF95-8281DB6AA3FF}">
      <dgm:prSet/>
      <dgm:spPr/>
      <dgm:t>
        <a:bodyPr/>
        <a:lstStyle/>
        <a:p>
          <a:endParaRPr lang="en-US"/>
        </a:p>
      </dgm:t>
    </dgm:pt>
    <dgm:pt modelId="{ABA06FA5-CAE9-403C-8BE5-6A6FB73C10DC}" type="sibTrans" cxnId="{BB036F25-36E5-4D68-BF95-8281DB6AA3FF}">
      <dgm:prSet/>
      <dgm:spPr/>
      <dgm:t>
        <a:bodyPr/>
        <a:lstStyle/>
        <a:p>
          <a:endParaRPr lang="en-US"/>
        </a:p>
      </dgm:t>
    </dgm:pt>
    <dgm:pt modelId="{32045E84-61D4-4585-AFDC-2CF6FD5E3218}">
      <dgm:prSet/>
      <dgm:spPr/>
      <dgm:t>
        <a:bodyPr/>
        <a:lstStyle/>
        <a:p>
          <a:r>
            <a:rPr lang="en-US" b="0" i="0"/>
            <a:t>Limited Collision Consideration in Diagonal Movements</a:t>
          </a:r>
          <a:endParaRPr lang="en-US"/>
        </a:p>
      </dgm:t>
    </dgm:pt>
    <dgm:pt modelId="{0C623492-D248-4257-ACAE-28E215C15FD6}" type="parTrans" cxnId="{FF67C75F-2A03-4A87-B8A5-5406A1648D8E}">
      <dgm:prSet/>
      <dgm:spPr/>
      <dgm:t>
        <a:bodyPr/>
        <a:lstStyle/>
        <a:p>
          <a:endParaRPr lang="en-US"/>
        </a:p>
      </dgm:t>
    </dgm:pt>
    <dgm:pt modelId="{D2F9D04D-3E09-4C90-B16A-525E93148959}" type="sibTrans" cxnId="{FF67C75F-2A03-4A87-B8A5-5406A1648D8E}">
      <dgm:prSet/>
      <dgm:spPr/>
      <dgm:t>
        <a:bodyPr/>
        <a:lstStyle/>
        <a:p>
          <a:endParaRPr lang="en-US"/>
        </a:p>
      </dgm:t>
    </dgm:pt>
    <dgm:pt modelId="{A07E5437-7C82-46D5-A929-ABE0F9F55E2E}">
      <dgm:prSet/>
      <dgm:spPr/>
      <dgm:t>
        <a:bodyPr/>
        <a:lstStyle/>
        <a:p>
          <a:r>
            <a:rPr lang="en-US"/>
            <a:t>Continuous Movement for Non-Holonomic Point Robots</a:t>
          </a:r>
        </a:p>
      </dgm:t>
    </dgm:pt>
    <dgm:pt modelId="{AD8BC748-E308-46B3-A4F7-A4FC9E2B9C22}" type="parTrans" cxnId="{C5ACFAA7-24E2-4891-99E2-7CA9BB8210C5}">
      <dgm:prSet/>
      <dgm:spPr/>
      <dgm:t>
        <a:bodyPr/>
        <a:lstStyle/>
        <a:p>
          <a:endParaRPr lang="en-US"/>
        </a:p>
      </dgm:t>
    </dgm:pt>
    <dgm:pt modelId="{1F06842D-C60D-44E1-AB9B-23D66FFF05AD}" type="sibTrans" cxnId="{C5ACFAA7-24E2-4891-99E2-7CA9BB8210C5}">
      <dgm:prSet/>
      <dgm:spPr/>
      <dgm:t>
        <a:bodyPr/>
        <a:lstStyle/>
        <a:p>
          <a:endParaRPr lang="en-US"/>
        </a:p>
      </dgm:t>
    </dgm:pt>
    <dgm:pt modelId="{AAB9BCE4-73CC-4276-8258-9C6D204B9A6E}">
      <dgm:prSet/>
      <dgm:spPr/>
      <dgm:t>
        <a:bodyPr/>
        <a:lstStyle/>
        <a:p>
          <a:r>
            <a:rPr lang="en-US" b="0" i="0"/>
            <a:t>Partial Robot Exploration near Obstacles</a:t>
          </a:r>
          <a:endParaRPr lang="en-US"/>
        </a:p>
      </dgm:t>
    </dgm:pt>
    <dgm:pt modelId="{785C3A57-EBF2-4BFC-B81C-74ABA5EEA751}" type="parTrans" cxnId="{196B80A3-FF6C-4A58-B540-762D20AAC8AA}">
      <dgm:prSet/>
      <dgm:spPr/>
      <dgm:t>
        <a:bodyPr/>
        <a:lstStyle/>
        <a:p>
          <a:endParaRPr lang="en-US"/>
        </a:p>
      </dgm:t>
    </dgm:pt>
    <dgm:pt modelId="{8F684D75-92E3-477B-82B3-C224C1230237}" type="sibTrans" cxnId="{196B80A3-FF6C-4A58-B540-762D20AAC8AA}">
      <dgm:prSet/>
      <dgm:spPr/>
      <dgm:t>
        <a:bodyPr/>
        <a:lstStyle/>
        <a:p>
          <a:endParaRPr lang="en-US"/>
        </a:p>
      </dgm:t>
    </dgm:pt>
    <dgm:pt modelId="{83BA145C-3983-4A89-A6D2-673DE66D5B75}">
      <dgm:prSet/>
      <dgm:spPr/>
      <dgm:t>
        <a:bodyPr/>
        <a:lstStyle/>
        <a:p>
          <a:r>
            <a:rPr lang="en-US" b="0" i="0"/>
            <a:t>Continuous Movement Oscillations and Convergence Issues</a:t>
          </a:r>
          <a:endParaRPr lang="en-US"/>
        </a:p>
      </dgm:t>
    </dgm:pt>
    <dgm:pt modelId="{FB1AC256-9087-47E0-A39C-4DDF301D4AD4}" type="parTrans" cxnId="{6161FE61-5E2B-4E97-9A1F-B18DC436927D}">
      <dgm:prSet/>
      <dgm:spPr/>
      <dgm:t>
        <a:bodyPr/>
        <a:lstStyle/>
        <a:p>
          <a:endParaRPr lang="en-US"/>
        </a:p>
      </dgm:t>
    </dgm:pt>
    <dgm:pt modelId="{4D7DA97E-9499-4ADB-AE8D-3CDC7A6A752D}" type="sibTrans" cxnId="{6161FE61-5E2B-4E97-9A1F-B18DC436927D}">
      <dgm:prSet/>
      <dgm:spPr/>
      <dgm:t>
        <a:bodyPr/>
        <a:lstStyle/>
        <a:p>
          <a:endParaRPr lang="en-US"/>
        </a:p>
      </dgm:t>
    </dgm:pt>
    <dgm:pt modelId="{669CF20E-CEA6-41E9-98E3-3B9CC49367AE}">
      <dgm:prSet/>
      <dgm:spPr/>
      <dgm:t>
        <a:bodyPr/>
        <a:lstStyle/>
        <a:p>
          <a:r>
            <a:rPr lang="en-US"/>
            <a:t>Differential Drive Non-Holonomic Robots</a:t>
          </a:r>
        </a:p>
      </dgm:t>
    </dgm:pt>
    <dgm:pt modelId="{6C9F2AC2-9B26-4152-AB09-3331D4503BBB}" type="parTrans" cxnId="{556CF109-EA42-41E6-A279-F94CD62BB8E0}">
      <dgm:prSet/>
      <dgm:spPr/>
      <dgm:t>
        <a:bodyPr/>
        <a:lstStyle/>
        <a:p>
          <a:endParaRPr lang="en-US"/>
        </a:p>
      </dgm:t>
    </dgm:pt>
    <dgm:pt modelId="{481C8187-F1E4-4F32-A76C-3B3C2A9E4A51}" type="sibTrans" cxnId="{556CF109-EA42-41E6-A279-F94CD62BB8E0}">
      <dgm:prSet/>
      <dgm:spPr/>
      <dgm:t>
        <a:bodyPr/>
        <a:lstStyle/>
        <a:p>
          <a:endParaRPr lang="en-US"/>
        </a:p>
      </dgm:t>
    </dgm:pt>
    <dgm:pt modelId="{6D0FDDDB-D35B-4312-B03E-C1EC83B42337}">
      <dgm:prSet/>
      <dgm:spPr/>
      <dgm:t>
        <a:bodyPr/>
        <a:lstStyle/>
        <a:p>
          <a:r>
            <a:rPr lang="en-US" b="0" i="0"/>
            <a:t>Geometry-aware Collision Avoidance</a:t>
          </a:r>
          <a:endParaRPr lang="en-US"/>
        </a:p>
      </dgm:t>
    </dgm:pt>
    <dgm:pt modelId="{98A2E8E3-CD24-4FBB-B803-C75AFFAEEE60}" type="parTrans" cxnId="{0AB7715D-4F04-4C25-BFDA-77E3BE502663}">
      <dgm:prSet/>
      <dgm:spPr/>
      <dgm:t>
        <a:bodyPr/>
        <a:lstStyle/>
        <a:p>
          <a:endParaRPr lang="en-US"/>
        </a:p>
      </dgm:t>
    </dgm:pt>
    <dgm:pt modelId="{D9B7A5CE-8497-457E-A106-CF8E10BC1CC9}" type="sibTrans" cxnId="{0AB7715D-4F04-4C25-BFDA-77E3BE502663}">
      <dgm:prSet/>
      <dgm:spPr/>
      <dgm:t>
        <a:bodyPr/>
        <a:lstStyle/>
        <a:p>
          <a:endParaRPr lang="en-US"/>
        </a:p>
      </dgm:t>
    </dgm:pt>
    <dgm:pt modelId="{564D2475-9F95-4FAE-9127-908170BBB7D4}" type="pres">
      <dgm:prSet presAssocID="{FDFC0DDC-831A-4595-9630-670949F74BAC}" presName="Name0" presStyleCnt="0">
        <dgm:presLayoutVars>
          <dgm:dir/>
          <dgm:animLvl val="lvl"/>
          <dgm:resizeHandles val="exact"/>
        </dgm:presLayoutVars>
      </dgm:prSet>
      <dgm:spPr/>
    </dgm:pt>
    <dgm:pt modelId="{513BD376-A12A-4BB1-AA3D-EF4A8C5AA0ED}" type="pres">
      <dgm:prSet presAssocID="{47891078-7138-4409-BC28-9FE3B6C9A955}" presName="linNode" presStyleCnt="0"/>
      <dgm:spPr/>
    </dgm:pt>
    <dgm:pt modelId="{36FCDD58-38DD-44B7-8EF5-9F98D05F5531}" type="pres">
      <dgm:prSet presAssocID="{47891078-7138-4409-BC28-9FE3B6C9A95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1791CF7-90A9-431C-B336-BD3360ECFFAD}" type="pres">
      <dgm:prSet presAssocID="{47891078-7138-4409-BC28-9FE3B6C9A955}" presName="descendantText" presStyleLbl="alignAccFollowNode1" presStyleIdx="0" presStyleCnt="3">
        <dgm:presLayoutVars>
          <dgm:bulletEnabled val="1"/>
        </dgm:presLayoutVars>
      </dgm:prSet>
      <dgm:spPr/>
    </dgm:pt>
    <dgm:pt modelId="{F4F1C3AE-266F-48FD-B902-F4BA64649F42}" type="pres">
      <dgm:prSet presAssocID="{249473F8-83CD-4FFE-8905-066B5285203E}" presName="sp" presStyleCnt="0"/>
      <dgm:spPr/>
    </dgm:pt>
    <dgm:pt modelId="{A53162F8-46FA-43B2-988E-30BC5FE82CB7}" type="pres">
      <dgm:prSet presAssocID="{A07E5437-7C82-46D5-A929-ABE0F9F55E2E}" presName="linNode" presStyleCnt="0"/>
      <dgm:spPr/>
    </dgm:pt>
    <dgm:pt modelId="{0A0FD7BC-CAF6-4A8E-99BC-90AFDAFE5F85}" type="pres">
      <dgm:prSet presAssocID="{A07E5437-7C82-46D5-A929-ABE0F9F55E2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1FFC9818-AA7F-450F-A057-24CB4ABF3F28}" type="pres">
      <dgm:prSet presAssocID="{A07E5437-7C82-46D5-A929-ABE0F9F55E2E}" presName="descendantText" presStyleLbl="alignAccFollowNode1" presStyleIdx="1" presStyleCnt="3">
        <dgm:presLayoutVars>
          <dgm:bulletEnabled val="1"/>
        </dgm:presLayoutVars>
      </dgm:prSet>
      <dgm:spPr/>
    </dgm:pt>
    <dgm:pt modelId="{BE4E81F1-A47E-46F6-9D4C-207781F6A331}" type="pres">
      <dgm:prSet presAssocID="{1F06842D-C60D-44E1-AB9B-23D66FFF05AD}" presName="sp" presStyleCnt="0"/>
      <dgm:spPr/>
    </dgm:pt>
    <dgm:pt modelId="{C0E19917-BDEB-4E00-AABF-2FE2500F6662}" type="pres">
      <dgm:prSet presAssocID="{669CF20E-CEA6-41E9-98E3-3B9CC49367AE}" presName="linNode" presStyleCnt="0"/>
      <dgm:spPr/>
    </dgm:pt>
    <dgm:pt modelId="{37742D45-3660-41E5-B9B0-F22EF765451D}" type="pres">
      <dgm:prSet presAssocID="{669CF20E-CEA6-41E9-98E3-3B9CC49367AE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226EFE0A-B57C-4516-AD7C-9D2714F97823}" type="pres">
      <dgm:prSet presAssocID="{669CF20E-CEA6-41E9-98E3-3B9CC49367AE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56CF109-EA42-41E6-A279-F94CD62BB8E0}" srcId="{FDFC0DDC-831A-4595-9630-670949F74BAC}" destId="{669CF20E-CEA6-41E9-98E3-3B9CC49367AE}" srcOrd="2" destOrd="0" parTransId="{6C9F2AC2-9B26-4152-AB09-3331D4503BBB}" sibTransId="{481C8187-F1E4-4F32-A76C-3B3C2A9E4A51}"/>
    <dgm:cxn modelId="{BB036F25-36E5-4D68-BF95-8281DB6AA3FF}" srcId="{47891078-7138-4409-BC28-9FE3B6C9A955}" destId="{C6AA40D1-6DEF-4997-943F-3172F0894B6D}" srcOrd="0" destOrd="0" parTransId="{6BF5AF49-571F-4155-A302-EC80D54E361F}" sibTransId="{ABA06FA5-CAE9-403C-8BE5-6A6FB73C10DC}"/>
    <dgm:cxn modelId="{A4B5A840-CBDA-470B-81E1-37C2EC29E927}" srcId="{FDFC0DDC-831A-4595-9630-670949F74BAC}" destId="{47891078-7138-4409-BC28-9FE3B6C9A955}" srcOrd="0" destOrd="0" parTransId="{48907F4A-2A11-4665-8974-CD027E9EA1AC}" sibTransId="{249473F8-83CD-4FFE-8905-066B5285203E}"/>
    <dgm:cxn modelId="{A23AE840-8A36-49D6-AA39-EB6C86E05E12}" type="presOf" srcId="{C6AA40D1-6DEF-4997-943F-3172F0894B6D}" destId="{61791CF7-90A9-431C-B336-BD3360ECFFAD}" srcOrd="0" destOrd="0" presId="urn:microsoft.com/office/officeart/2005/8/layout/vList5"/>
    <dgm:cxn modelId="{98410F5C-B5CD-4E20-857C-F193E63923DE}" type="presOf" srcId="{A07E5437-7C82-46D5-A929-ABE0F9F55E2E}" destId="{0A0FD7BC-CAF6-4A8E-99BC-90AFDAFE5F85}" srcOrd="0" destOrd="0" presId="urn:microsoft.com/office/officeart/2005/8/layout/vList5"/>
    <dgm:cxn modelId="{0AB7715D-4F04-4C25-BFDA-77E3BE502663}" srcId="{669CF20E-CEA6-41E9-98E3-3B9CC49367AE}" destId="{6D0FDDDB-D35B-4312-B03E-C1EC83B42337}" srcOrd="0" destOrd="0" parTransId="{98A2E8E3-CD24-4FBB-B803-C75AFFAEEE60}" sibTransId="{D9B7A5CE-8497-457E-A106-CF8E10BC1CC9}"/>
    <dgm:cxn modelId="{FF67C75F-2A03-4A87-B8A5-5406A1648D8E}" srcId="{47891078-7138-4409-BC28-9FE3B6C9A955}" destId="{32045E84-61D4-4585-AFDC-2CF6FD5E3218}" srcOrd="1" destOrd="0" parTransId="{0C623492-D248-4257-ACAE-28E215C15FD6}" sibTransId="{D2F9D04D-3E09-4C90-B16A-525E93148959}"/>
    <dgm:cxn modelId="{6161FE61-5E2B-4E97-9A1F-B18DC436927D}" srcId="{A07E5437-7C82-46D5-A929-ABE0F9F55E2E}" destId="{83BA145C-3983-4A89-A6D2-673DE66D5B75}" srcOrd="1" destOrd="0" parTransId="{FB1AC256-9087-47E0-A39C-4DDF301D4AD4}" sibTransId="{4D7DA97E-9499-4ADB-AE8D-3CDC7A6A752D}"/>
    <dgm:cxn modelId="{5A795E47-7647-427A-9EE9-845B333D73F4}" type="presOf" srcId="{AAB9BCE4-73CC-4276-8258-9C6D204B9A6E}" destId="{1FFC9818-AA7F-450F-A057-24CB4ABF3F28}" srcOrd="0" destOrd="0" presId="urn:microsoft.com/office/officeart/2005/8/layout/vList5"/>
    <dgm:cxn modelId="{9F29989A-3C5F-4915-9468-C360E1EAEB1F}" type="presOf" srcId="{47891078-7138-4409-BC28-9FE3B6C9A955}" destId="{36FCDD58-38DD-44B7-8EF5-9F98D05F5531}" srcOrd="0" destOrd="0" presId="urn:microsoft.com/office/officeart/2005/8/layout/vList5"/>
    <dgm:cxn modelId="{196B80A3-FF6C-4A58-B540-762D20AAC8AA}" srcId="{A07E5437-7C82-46D5-A929-ABE0F9F55E2E}" destId="{AAB9BCE4-73CC-4276-8258-9C6D204B9A6E}" srcOrd="0" destOrd="0" parTransId="{785C3A57-EBF2-4BFC-B81C-74ABA5EEA751}" sibTransId="{8F684D75-92E3-477B-82B3-C224C1230237}"/>
    <dgm:cxn modelId="{FCFC66A6-22D5-4414-85E5-C768BC4B4721}" type="presOf" srcId="{32045E84-61D4-4585-AFDC-2CF6FD5E3218}" destId="{61791CF7-90A9-431C-B336-BD3360ECFFAD}" srcOrd="0" destOrd="1" presId="urn:microsoft.com/office/officeart/2005/8/layout/vList5"/>
    <dgm:cxn modelId="{C5ACFAA7-24E2-4891-99E2-7CA9BB8210C5}" srcId="{FDFC0DDC-831A-4595-9630-670949F74BAC}" destId="{A07E5437-7C82-46D5-A929-ABE0F9F55E2E}" srcOrd="1" destOrd="0" parTransId="{AD8BC748-E308-46B3-A4F7-A4FC9E2B9C22}" sibTransId="{1F06842D-C60D-44E1-AB9B-23D66FFF05AD}"/>
    <dgm:cxn modelId="{EEADF7C6-2FBD-4E80-8444-C7E0E68DB65A}" type="presOf" srcId="{6D0FDDDB-D35B-4312-B03E-C1EC83B42337}" destId="{226EFE0A-B57C-4516-AD7C-9D2714F97823}" srcOrd="0" destOrd="0" presId="urn:microsoft.com/office/officeart/2005/8/layout/vList5"/>
    <dgm:cxn modelId="{33C62FD0-EF25-438D-9DA9-4583782D6EC0}" type="presOf" srcId="{FDFC0DDC-831A-4595-9630-670949F74BAC}" destId="{564D2475-9F95-4FAE-9127-908170BBB7D4}" srcOrd="0" destOrd="0" presId="urn:microsoft.com/office/officeart/2005/8/layout/vList5"/>
    <dgm:cxn modelId="{6D5B59E2-0484-41B9-8A53-B15287AD68DC}" type="presOf" srcId="{669CF20E-CEA6-41E9-98E3-3B9CC49367AE}" destId="{37742D45-3660-41E5-B9B0-F22EF765451D}" srcOrd="0" destOrd="0" presId="urn:microsoft.com/office/officeart/2005/8/layout/vList5"/>
    <dgm:cxn modelId="{D437E2F1-4083-4211-B4F0-7F581F84D548}" type="presOf" srcId="{83BA145C-3983-4A89-A6D2-673DE66D5B75}" destId="{1FFC9818-AA7F-450F-A057-24CB4ABF3F28}" srcOrd="0" destOrd="1" presId="urn:microsoft.com/office/officeart/2005/8/layout/vList5"/>
    <dgm:cxn modelId="{83F46468-4263-44FE-B5BD-D4197338F1B2}" type="presParOf" srcId="{564D2475-9F95-4FAE-9127-908170BBB7D4}" destId="{513BD376-A12A-4BB1-AA3D-EF4A8C5AA0ED}" srcOrd="0" destOrd="0" presId="urn:microsoft.com/office/officeart/2005/8/layout/vList5"/>
    <dgm:cxn modelId="{25AF466F-A0BB-46F6-9AF8-48B06D02C798}" type="presParOf" srcId="{513BD376-A12A-4BB1-AA3D-EF4A8C5AA0ED}" destId="{36FCDD58-38DD-44B7-8EF5-9F98D05F5531}" srcOrd="0" destOrd="0" presId="urn:microsoft.com/office/officeart/2005/8/layout/vList5"/>
    <dgm:cxn modelId="{0ED5C85B-CE82-4151-9A9B-E28A14763434}" type="presParOf" srcId="{513BD376-A12A-4BB1-AA3D-EF4A8C5AA0ED}" destId="{61791CF7-90A9-431C-B336-BD3360ECFFAD}" srcOrd="1" destOrd="0" presId="urn:microsoft.com/office/officeart/2005/8/layout/vList5"/>
    <dgm:cxn modelId="{FB6141B8-5354-46A1-A589-6A3BB7F6A62B}" type="presParOf" srcId="{564D2475-9F95-4FAE-9127-908170BBB7D4}" destId="{F4F1C3AE-266F-48FD-B902-F4BA64649F42}" srcOrd="1" destOrd="0" presId="urn:microsoft.com/office/officeart/2005/8/layout/vList5"/>
    <dgm:cxn modelId="{AA1495D5-112E-47FE-8365-8948AB4558BD}" type="presParOf" srcId="{564D2475-9F95-4FAE-9127-908170BBB7D4}" destId="{A53162F8-46FA-43B2-988E-30BC5FE82CB7}" srcOrd="2" destOrd="0" presId="urn:microsoft.com/office/officeart/2005/8/layout/vList5"/>
    <dgm:cxn modelId="{7ED53000-D18C-4844-BD61-48C4E8B97C9A}" type="presParOf" srcId="{A53162F8-46FA-43B2-988E-30BC5FE82CB7}" destId="{0A0FD7BC-CAF6-4A8E-99BC-90AFDAFE5F85}" srcOrd="0" destOrd="0" presId="urn:microsoft.com/office/officeart/2005/8/layout/vList5"/>
    <dgm:cxn modelId="{31879655-7C28-4827-98D4-77B656311BB3}" type="presParOf" srcId="{A53162F8-46FA-43B2-988E-30BC5FE82CB7}" destId="{1FFC9818-AA7F-450F-A057-24CB4ABF3F28}" srcOrd="1" destOrd="0" presId="urn:microsoft.com/office/officeart/2005/8/layout/vList5"/>
    <dgm:cxn modelId="{3636F795-400E-431A-9702-A360C3FCF398}" type="presParOf" srcId="{564D2475-9F95-4FAE-9127-908170BBB7D4}" destId="{BE4E81F1-A47E-46F6-9D4C-207781F6A331}" srcOrd="3" destOrd="0" presId="urn:microsoft.com/office/officeart/2005/8/layout/vList5"/>
    <dgm:cxn modelId="{4AD60FEE-1AF7-44B7-BE89-7D22A12E15F1}" type="presParOf" srcId="{564D2475-9F95-4FAE-9127-908170BBB7D4}" destId="{C0E19917-BDEB-4E00-AABF-2FE2500F6662}" srcOrd="4" destOrd="0" presId="urn:microsoft.com/office/officeart/2005/8/layout/vList5"/>
    <dgm:cxn modelId="{DDB9B261-8483-4793-A3B2-0861FB112833}" type="presParOf" srcId="{C0E19917-BDEB-4E00-AABF-2FE2500F6662}" destId="{37742D45-3660-41E5-B9B0-F22EF765451D}" srcOrd="0" destOrd="0" presId="urn:microsoft.com/office/officeart/2005/8/layout/vList5"/>
    <dgm:cxn modelId="{795E3F02-A551-4884-B4CE-4C3D6F31E8D5}" type="presParOf" srcId="{C0E19917-BDEB-4E00-AABF-2FE2500F6662}" destId="{226EFE0A-B57C-4516-AD7C-9D2714F9782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1B2097-8CD8-4A6C-9E9E-B0E6DB00A2B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7947E15-66AB-400A-BAB9-C965D090CE42}">
      <dgm:prSet/>
      <dgm:spPr/>
      <dgm:t>
        <a:bodyPr/>
        <a:lstStyle/>
        <a:p>
          <a:r>
            <a:rPr lang="en-US"/>
            <a:t>Heuristic Selection: Choosing an appropriate heuristic function (also known as the "h-value") is crucial for the efficiency and correctness of the A* algorithm. The heuristic should be admissible and consistent.</a:t>
          </a:r>
        </a:p>
      </dgm:t>
    </dgm:pt>
    <dgm:pt modelId="{8B426224-01DB-43B9-A37D-506A9000A3D5}" type="parTrans" cxnId="{180FB0A3-0F0A-45CE-833B-31463AA2590C}">
      <dgm:prSet/>
      <dgm:spPr/>
      <dgm:t>
        <a:bodyPr/>
        <a:lstStyle/>
        <a:p>
          <a:endParaRPr lang="en-US"/>
        </a:p>
      </dgm:t>
    </dgm:pt>
    <dgm:pt modelId="{53C80407-9228-4C0A-85DA-83DDF696CE53}" type="sibTrans" cxnId="{180FB0A3-0F0A-45CE-833B-31463AA2590C}">
      <dgm:prSet/>
      <dgm:spPr/>
      <dgm:t>
        <a:bodyPr/>
        <a:lstStyle/>
        <a:p>
          <a:endParaRPr lang="en-US"/>
        </a:p>
      </dgm:t>
    </dgm:pt>
    <dgm:pt modelId="{39421F9E-EDDA-4919-96AB-C5B9626F3B18}">
      <dgm:prSet/>
      <dgm:spPr/>
      <dgm:t>
        <a:bodyPr/>
        <a:lstStyle/>
        <a:p>
          <a:pPr rtl="0"/>
          <a:r>
            <a:rPr lang="en-US"/>
            <a:t>Algorithm writing: During our simulation, there were </a:t>
          </a:r>
          <a:r>
            <a:rPr lang="en-US">
              <a:latin typeface="Arial"/>
            </a:rPr>
            <a:t>multiple edge</a:t>
          </a:r>
          <a:r>
            <a:rPr lang="en-US"/>
            <a:t> test cases for which we could observe undesirable motion of agents</a:t>
          </a:r>
          <a:r>
            <a:rPr lang="en-US">
              <a:latin typeface="Arial"/>
            </a:rPr>
            <a:t>. The reason initial considering robot as point bot.</a:t>
          </a:r>
          <a:endParaRPr lang="en-US"/>
        </a:p>
      </dgm:t>
    </dgm:pt>
    <dgm:pt modelId="{4A67F72B-51AC-431B-97A7-19C3ECC44E5D}" type="parTrans" cxnId="{0BB730AA-9FB5-40E1-9ADF-97262CEFD4A2}">
      <dgm:prSet/>
      <dgm:spPr/>
      <dgm:t>
        <a:bodyPr/>
        <a:lstStyle/>
        <a:p>
          <a:endParaRPr lang="en-US"/>
        </a:p>
      </dgm:t>
    </dgm:pt>
    <dgm:pt modelId="{25D8BC70-00F2-42B1-B5E3-2189BF9EC445}" type="sibTrans" cxnId="{0BB730AA-9FB5-40E1-9ADF-97262CEFD4A2}">
      <dgm:prSet/>
      <dgm:spPr/>
      <dgm:t>
        <a:bodyPr/>
        <a:lstStyle/>
        <a:p>
          <a:endParaRPr lang="en-US"/>
        </a:p>
      </dgm:t>
    </dgm:pt>
    <dgm:pt modelId="{5A9C9804-2086-47AA-AB56-CEC97C00E862}">
      <dgm:prSet/>
      <dgm:spPr/>
      <dgm:t>
        <a:bodyPr/>
        <a:lstStyle/>
        <a:p>
          <a:r>
            <a:rPr lang="en-US"/>
            <a:t>Integration of algorithms: When incorporating the A* low-level algorithm into the ICBS, which is a high-level algorithm, we are encountering difficulties. We are currently working on it.</a:t>
          </a:r>
        </a:p>
      </dgm:t>
    </dgm:pt>
    <dgm:pt modelId="{01B2ED93-2981-484E-B1AD-AB7044A5FD74}" type="parTrans" cxnId="{F318F75F-4A4A-4C6B-98FD-66A70ECB2965}">
      <dgm:prSet/>
      <dgm:spPr/>
      <dgm:t>
        <a:bodyPr/>
        <a:lstStyle/>
        <a:p>
          <a:endParaRPr lang="en-US"/>
        </a:p>
      </dgm:t>
    </dgm:pt>
    <dgm:pt modelId="{5573739E-5647-45D8-A565-9BA3E56FA54E}" type="sibTrans" cxnId="{F318F75F-4A4A-4C6B-98FD-66A70ECB2965}">
      <dgm:prSet/>
      <dgm:spPr/>
      <dgm:t>
        <a:bodyPr/>
        <a:lstStyle/>
        <a:p>
          <a:endParaRPr lang="en-US"/>
        </a:p>
      </dgm:t>
    </dgm:pt>
    <dgm:pt modelId="{7C8E953B-1211-4EEB-A83E-483F79995DD7}">
      <dgm:prSet/>
      <dgm:spPr/>
      <dgm:t>
        <a:bodyPr/>
        <a:lstStyle/>
        <a:p>
          <a:r>
            <a:rPr lang="en-US"/>
            <a:t>Simulation: Learning and implementing the env and simulation in </a:t>
          </a:r>
          <a:r>
            <a:rPr lang="en-US" err="1"/>
            <a:t>ARGoS</a:t>
          </a:r>
          <a:r>
            <a:rPr lang="en-US"/>
            <a:t> was a learning curve.</a:t>
          </a:r>
          <a:br>
            <a:rPr lang="en-US"/>
          </a:br>
          <a:endParaRPr lang="en-US"/>
        </a:p>
      </dgm:t>
    </dgm:pt>
    <dgm:pt modelId="{A1EAA499-700C-462E-8E32-A1556E7D68B2}" type="parTrans" cxnId="{FF80B459-156E-405A-B7D1-129185836344}">
      <dgm:prSet/>
      <dgm:spPr/>
      <dgm:t>
        <a:bodyPr/>
        <a:lstStyle/>
        <a:p>
          <a:endParaRPr lang="en-US"/>
        </a:p>
      </dgm:t>
    </dgm:pt>
    <dgm:pt modelId="{A0CC70CB-0E2E-4ADB-ACC4-D9DBCB739618}" type="sibTrans" cxnId="{FF80B459-156E-405A-B7D1-129185836344}">
      <dgm:prSet/>
      <dgm:spPr/>
      <dgm:t>
        <a:bodyPr/>
        <a:lstStyle/>
        <a:p>
          <a:endParaRPr lang="en-US"/>
        </a:p>
      </dgm:t>
    </dgm:pt>
    <dgm:pt modelId="{CA00FBAE-CDDF-4F85-87CB-946E53776843}" type="pres">
      <dgm:prSet presAssocID="{1B1B2097-8CD8-4A6C-9E9E-B0E6DB00A2BD}" presName="root" presStyleCnt="0">
        <dgm:presLayoutVars>
          <dgm:dir/>
          <dgm:resizeHandles val="exact"/>
        </dgm:presLayoutVars>
      </dgm:prSet>
      <dgm:spPr/>
    </dgm:pt>
    <dgm:pt modelId="{D863026D-A3C2-4F3F-ACCA-09A4AC2DD787}" type="pres">
      <dgm:prSet presAssocID="{97947E15-66AB-400A-BAB9-C965D090CE42}" presName="compNode" presStyleCnt="0"/>
      <dgm:spPr/>
    </dgm:pt>
    <dgm:pt modelId="{8B5E38A3-6A99-4A1C-9FF3-F2C807861A48}" type="pres">
      <dgm:prSet presAssocID="{97947E15-66AB-400A-BAB9-C965D090CE42}" presName="bgRect" presStyleLbl="bgShp" presStyleIdx="0" presStyleCnt="4"/>
      <dgm:spPr/>
    </dgm:pt>
    <dgm:pt modelId="{0903B076-5072-4749-8D71-0E08A3796DB5}" type="pres">
      <dgm:prSet presAssocID="{97947E15-66AB-400A-BAB9-C965D090CE4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CB29847-1F42-4C74-A8AE-0B744E0DFD30}" type="pres">
      <dgm:prSet presAssocID="{97947E15-66AB-400A-BAB9-C965D090CE42}" presName="spaceRect" presStyleCnt="0"/>
      <dgm:spPr/>
    </dgm:pt>
    <dgm:pt modelId="{9EC6F713-B9DE-41D5-A36D-F1D82F3B568B}" type="pres">
      <dgm:prSet presAssocID="{97947E15-66AB-400A-BAB9-C965D090CE42}" presName="parTx" presStyleLbl="revTx" presStyleIdx="0" presStyleCnt="4">
        <dgm:presLayoutVars>
          <dgm:chMax val="0"/>
          <dgm:chPref val="0"/>
        </dgm:presLayoutVars>
      </dgm:prSet>
      <dgm:spPr/>
    </dgm:pt>
    <dgm:pt modelId="{5A74BD20-B143-451D-A2C1-0C6AF159A2ED}" type="pres">
      <dgm:prSet presAssocID="{53C80407-9228-4C0A-85DA-83DDF696CE53}" presName="sibTrans" presStyleCnt="0"/>
      <dgm:spPr/>
    </dgm:pt>
    <dgm:pt modelId="{579F0041-3C63-45D4-BBCD-14288EC2D73C}" type="pres">
      <dgm:prSet presAssocID="{39421F9E-EDDA-4919-96AB-C5B9626F3B18}" presName="compNode" presStyleCnt="0"/>
      <dgm:spPr/>
    </dgm:pt>
    <dgm:pt modelId="{C526F53F-63F9-4303-A215-49AFCEFE1AE0}" type="pres">
      <dgm:prSet presAssocID="{39421F9E-EDDA-4919-96AB-C5B9626F3B18}" presName="bgRect" presStyleLbl="bgShp" presStyleIdx="1" presStyleCnt="4"/>
      <dgm:spPr/>
    </dgm:pt>
    <dgm:pt modelId="{928F461F-DA1D-4D86-BDCB-E29675BFF65E}" type="pres">
      <dgm:prSet presAssocID="{39421F9E-EDDA-4919-96AB-C5B9626F3B1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D81005D2-BE85-429D-911D-71898DB7BF9D}" type="pres">
      <dgm:prSet presAssocID="{39421F9E-EDDA-4919-96AB-C5B9626F3B18}" presName="spaceRect" presStyleCnt="0"/>
      <dgm:spPr/>
    </dgm:pt>
    <dgm:pt modelId="{42EA296B-57EA-44D3-BE15-3818A0186C79}" type="pres">
      <dgm:prSet presAssocID="{39421F9E-EDDA-4919-96AB-C5B9626F3B18}" presName="parTx" presStyleLbl="revTx" presStyleIdx="1" presStyleCnt="4">
        <dgm:presLayoutVars>
          <dgm:chMax val="0"/>
          <dgm:chPref val="0"/>
        </dgm:presLayoutVars>
      </dgm:prSet>
      <dgm:spPr/>
    </dgm:pt>
    <dgm:pt modelId="{A448DAA4-1B36-48EB-AE59-C4B38531DFFD}" type="pres">
      <dgm:prSet presAssocID="{25D8BC70-00F2-42B1-B5E3-2189BF9EC445}" presName="sibTrans" presStyleCnt="0"/>
      <dgm:spPr/>
    </dgm:pt>
    <dgm:pt modelId="{3A604822-5759-4015-BE31-625AAB987A3A}" type="pres">
      <dgm:prSet presAssocID="{5A9C9804-2086-47AA-AB56-CEC97C00E862}" presName="compNode" presStyleCnt="0"/>
      <dgm:spPr/>
    </dgm:pt>
    <dgm:pt modelId="{CE947817-6812-4BAF-8260-728499A6E3F7}" type="pres">
      <dgm:prSet presAssocID="{5A9C9804-2086-47AA-AB56-CEC97C00E862}" presName="bgRect" presStyleLbl="bgShp" presStyleIdx="2" presStyleCnt="4"/>
      <dgm:spPr/>
    </dgm:pt>
    <dgm:pt modelId="{68B9A07D-3DDC-4416-B635-3E3EEFAE2F53}" type="pres">
      <dgm:prSet presAssocID="{5A9C9804-2086-47AA-AB56-CEC97C00E86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B46D84FA-7F0F-4FDF-AD37-912E1710EB05}" type="pres">
      <dgm:prSet presAssocID="{5A9C9804-2086-47AA-AB56-CEC97C00E862}" presName="spaceRect" presStyleCnt="0"/>
      <dgm:spPr/>
    </dgm:pt>
    <dgm:pt modelId="{1E24E6A4-E618-4131-BA09-80B22905D0F4}" type="pres">
      <dgm:prSet presAssocID="{5A9C9804-2086-47AA-AB56-CEC97C00E862}" presName="parTx" presStyleLbl="revTx" presStyleIdx="2" presStyleCnt="4">
        <dgm:presLayoutVars>
          <dgm:chMax val="0"/>
          <dgm:chPref val="0"/>
        </dgm:presLayoutVars>
      </dgm:prSet>
      <dgm:spPr/>
    </dgm:pt>
    <dgm:pt modelId="{652CB37E-07F2-4D92-8CA8-B2D895B39880}" type="pres">
      <dgm:prSet presAssocID="{5573739E-5647-45D8-A565-9BA3E56FA54E}" presName="sibTrans" presStyleCnt="0"/>
      <dgm:spPr/>
    </dgm:pt>
    <dgm:pt modelId="{7A1C0456-B49E-4EE6-9586-BA7561D78F01}" type="pres">
      <dgm:prSet presAssocID="{7C8E953B-1211-4EEB-A83E-483F79995DD7}" presName="compNode" presStyleCnt="0"/>
      <dgm:spPr/>
    </dgm:pt>
    <dgm:pt modelId="{01992C77-0525-482E-9874-C92D279FE8B9}" type="pres">
      <dgm:prSet presAssocID="{7C8E953B-1211-4EEB-A83E-483F79995DD7}" presName="bgRect" presStyleLbl="bgShp" presStyleIdx="3" presStyleCnt="4"/>
      <dgm:spPr/>
    </dgm:pt>
    <dgm:pt modelId="{E9C24C3C-B554-4BBA-853D-6152063F1180}" type="pres">
      <dgm:prSet presAssocID="{7C8E953B-1211-4EEB-A83E-483F79995DD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533A39F0-B779-4034-9D7D-7B420CACFD48}" type="pres">
      <dgm:prSet presAssocID="{7C8E953B-1211-4EEB-A83E-483F79995DD7}" presName="spaceRect" presStyleCnt="0"/>
      <dgm:spPr/>
    </dgm:pt>
    <dgm:pt modelId="{D2E6F54D-1B93-461D-B565-7E917DFB282F}" type="pres">
      <dgm:prSet presAssocID="{7C8E953B-1211-4EEB-A83E-483F79995DD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FB57C2A-55C8-488B-9740-47FA5AAAA1D1}" type="presOf" srcId="{39421F9E-EDDA-4919-96AB-C5B9626F3B18}" destId="{42EA296B-57EA-44D3-BE15-3818A0186C79}" srcOrd="0" destOrd="0" presId="urn:microsoft.com/office/officeart/2018/2/layout/IconVerticalSolidList"/>
    <dgm:cxn modelId="{F318F75F-4A4A-4C6B-98FD-66A70ECB2965}" srcId="{1B1B2097-8CD8-4A6C-9E9E-B0E6DB00A2BD}" destId="{5A9C9804-2086-47AA-AB56-CEC97C00E862}" srcOrd="2" destOrd="0" parTransId="{01B2ED93-2981-484E-B1AD-AB7044A5FD74}" sibTransId="{5573739E-5647-45D8-A565-9BA3E56FA54E}"/>
    <dgm:cxn modelId="{FF80B459-156E-405A-B7D1-129185836344}" srcId="{1B1B2097-8CD8-4A6C-9E9E-B0E6DB00A2BD}" destId="{7C8E953B-1211-4EEB-A83E-483F79995DD7}" srcOrd="3" destOrd="0" parTransId="{A1EAA499-700C-462E-8E32-A1556E7D68B2}" sibTransId="{A0CC70CB-0E2E-4ADB-ACC4-D9DBCB739618}"/>
    <dgm:cxn modelId="{7BC54589-FB6C-42C6-A50F-47361FB492C9}" type="presOf" srcId="{1B1B2097-8CD8-4A6C-9E9E-B0E6DB00A2BD}" destId="{CA00FBAE-CDDF-4F85-87CB-946E53776843}" srcOrd="0" destOrd="0" presId="urn:microsoft.com/office/officeart/2018/2/layout/IconVerticalSolidList"/>
    <dgm:cxn modelId="{E5B8E68E-F2F5-485B-894B-5F3C61AFD72E}" type="presOf" srcId="{7C8E953B-1211-4EEB-A83E-483F79995DD7}" destId="{D2E6F54D-1B93-461D-B565-7E917DFB282F}" srcOrd="0" destOrd="0" presId="urn:microsoft.com/office/officeart/2018/2/layout/IconVerticalSolidList"/>
    <dgm:cxn modelId="{2AFA9893-BBA8-476E-893E-447DEB5A5736}" type="presOf" srcId="{97947E15-66AB-400A-BAB9-C965D090CE42}" destId="{9EC6F713-B9DE-41D5-A36D-F1D82F3B568B}" srcOrd="0" destOrd="0" presId="urn:microsoft.com/office/officeart/2018/2/layout/IconVerticalSolidList"/>
    <dgm:cxn modelId="{180FB0A3-0F0A-45CE-833B-31463AA2590C}" srcId="{1B1B2097-8CD8-4A6C-9E9E-B0E6DB00A2BD}" destId="{97947E15-66AB-400A-BAB9-C965D090CE42}" srcOrd="0" destOrd="0" parTransId="{8B426224-01DB-43B9-A37D-506A9000A3D5}" sibTransId="{53C80407-9228-4C0A-85DA-83DDF696CE53}"/>
    <dgm:cxn modelId="{0BB730AA-9FB5-40E1-9ADF-97262CEFD4A2}" srcId="{1B1B2097-8CD8-4A6C-9E9E-B0E6DB00A2BD}" destId="{39421F9E-EDDA-4919-96AB-C5B9626F3B18}" srcOrd="1" destOrd="0" parTransId="{4A67F72B-51AC-431B-97A7-19C3ECC44E5D}" sibTransId="{25D8BC70-00F2-42B1-B5E3-2189BF9EC445}"/>
    <dgm:cxn modelId="{BC3759B4-A827-4617-8EEB-4BC6BCC9E5A1}" type="presOf" srcId="{5A9C9804-2086-47AA-AB56-CEC97C00E862}" destId="{1E24E6A4-E618-4131-BA09-80B22905D0F4}" srcOrd="0" destOrd="0" presId="urn:microsoft.com/office/officeart/2018/2/layout/IconVerticalSolidList"/>
    <dgm:cxn modelId="{6F1E344B-8AC9-4BB4-958A-4DA59D0C76B8}" type="presParOf" srcId="{CA00FBAE-CDDF-4F85-87CB-946E53776843}" destId="{D863026D-A3C2-4F3F-ACCA-09A4AC2DD787}" srcOrd="0" destOrd="0" presId="urn:microsoft.com/office/officeart/2018/2/layout/IconVerticalSolidList"/>
    <dgm:cxn modelId="{7ED999D3-EFFC-412A-A371-46A5EADC761D}" type="presParOf" srcId="{D863026D-A3C2-4F3F-ACCA-09A4AC2DD787}" destId="{8B5E38A3-6A99-4A1C-9FF3-F2C807861A48}" srcOrd="0" destOrd="0" presId="urn:microsoft.com/office/officeart/2018/2/layout/IconVerticalSolidList"/>
    <dgm:cxn modelId="{878B7124-B6C5-4ADC-BC73-1C2F53909059}" type="presParOf" srcId="{D863026D-A3C2-4F3F-ACCA-09A4AC2DD787}" destId="{0903B076-5072-4749-8D71-0E08A3796DB5}" srcOrd="1" destOrd="0" presId="urn:microsoft.com/office/officeart/2018/2/layout/IconVerticalSolidList"/>
    <dgm:cxn modelId="{8FF46FD5-A2C8-4AD3-8BEE-351B1D7A93F2}" type="presParOf" srcId="{D863026D-A3C2-4F3F-ACCA-09A4AC2DD787}" destId="{2CB29847-1F42-4C74-A8AE-0B744E0DFD30}" srcOrd="2" destOrd="0" presId="urn:microsoft.com/office/officeart/2018/2/layout/IconVerticalSolidList"/>
    <dgm:cxn modelId="{9BB6F2FD-220E-4B8D-8213-9663D52BF3B5}" type="presParOf" srcId="{D863026D-A3C2-4F3F-ACCA-09A4AC2DD787}" destId="{9EC6F713-B9DE-41D5-A36D-F1D82F3B568B}" srcOrd="3" destOrd="0" presId="urn:microsoft.com/office/officeart/2018/2/layout/IconVerticalSolidList"/>
    <dgm:cxn modelId="{C7C9052B-5C47-4A8E-A933-9A416CB9D725}" type="presParOf" srcId="{CA00FBAE-CDDF-4F85-87CB-946E53776843}" destId="{5A74BD20-B143-451D-A2C1-0C6AF159A2ED}" srcOrd="1" destOrd="0" presId="urn:microsoft.com/office/officeart/2018/2/layout/IconVerticalSolidList"/>
    <dgm:cxn modelId="{AA2C6B47-36B5-4660-9C24-56EC05F21138}" type="presParOf" srcId="{CA00FBAE-CDDF-4F85-87CB-946E53776843}" destId="{579F0041-3C63-45D4-BBCD-14288EC2D73C}" srcOrd="2" destOrd="0" presId="urn:microsoft.com/office/officeart/2018/2/layout/IconVerticalSolidList"/>
    <dgm:cxn modelId="{3367DDEF-E18A-4309-8869-C0C157DE2FCB}" type="presParOf" srcId="{579F0041-3C63-45D4-BBCD-14288EC2D73C}" destId="{C526F53F-63F9-4303-A215-49AFCEFE1AE0}" srcOrd="0" destOrd="0" presId="urn:microsoft.com/office/officeart/2018/2/layout/IconVerticalSolidList"/>
    <dgm:cxn modelId="{45BAE704-6579-416C-9620-8A6E4BAF0A16}" type="presParOf" srcId="{579F0041-3C63-45D4-BBCD-14288EC2D73C}" destId="{928F461F-DA1D-4D86-BDCB-E29675BFF65E}" srcOrd="1" destOrd="0" presId="urn:microsoft.com/office/officeart/2018/2/layout/IconVerticalSolidList"/>
    <dgm:cxn modelId="{B57DC6D3-3824-4801-9D9B-92EC91D0B77A}" type="presParOf" srcId="{579F0041-3C63-45D4-BBCD-14288EC2D73C}" destId="{D81005D2-BE85-429D-911D-71898DB7BF9D}" srcOrd="2" destOrd="0" presId="urn:microsoft.com/office/officeart/2018/2/layout/IconVerticalSolidList"/>
    <dgm:cxn modelId="{0A547520-0BEA-4FFB-9041-AC557DB812C4}" type="presParOf" srcId="{579F0041-3C63-45D4-BBCD-14288EC2D73C}" destId="{42EA296B-57EA-44D3-BE15-3818A0186C79}" srcOrd="3" destOrd="0" presId="urn:microsoft.com/office/officeart/2018/2/layout/IconVerticalSolidList"/>
    <dgm:cxn modelId="{6FCC33F3-E6B5-4A0C-B4AF-D2F46399EF9F}" type="presParOf" srcId="{CA00FBAE-CDDF-4F85-87CB-946E53776843}" destId="{A448DAA4-1B36-48EB-AE59-C4B38531DFFD}" srcOrd="3" destOrd="0" presId="urn:microsoft.com/office/officeart/2018/2/layout/IconVerticalSolidList"/>
    <dgm:cxn modelId="{A7279D0A-2E31-406A-BD19-647EEFF5B7BD}" type="presParOf" srcId="{CA00FBAE-CDDF-4F85-87CB-946E53776843}" destId="{3A604822-5759-4015-BE31-625AAB987A3A}" srcOrd="4" destOrd="0" presId="urn:microsoft.com/office/officeart/2018/2/layout/IconVerticalSolidList"/>
    <dgm:cxn modelId="{D97BCA1C-6202-4911-9FEE-E3FF773E2C45}" type="presParOf" srcId="{3A604822-5759-4015-BE31-625AAB987A3A}" destId="{CE947817-6812-4BAF-8260-728499A6E3F7}" srcOrd="0" destOrd="0" presId="urn:microsoft.com/office/officeart/2018/2/layout/IconVerticalSolidList"/>
    <dgm:cxn modelId="{B360F88C-A20F-4808-AA3D-A9C4CDD649AC}" type="presParOf" srcId="{3A604822-5759-4015-BE31-625AAB987A3A}" destId="{68B9A07D-3DDC-4416-B635-3E3EEFAE2F53}" srcOrd="1" destOrd="0" presId="urn:microsoft.com/office/officeart/2018/2/layout/IconVerticalSolidList"/>
    <dgm:cxn modelId="{A749E5CB-51EC-4682-A365-8B62F1A43309}" type="presParOf" srcId="{3A604822-5759-4015-BE31-625AAB987A3A}" destId="{B46D84FA-7F0F-4FDF-AD37-912E1710EB05}" srcOrd="2" destOrd="0" presId="urn:microsoft.com/office/officeart/2018/2/layout/IconVerticalSolidList"/>
    <dgm:cxn modelId="{FCD2283D-9420-477B-95AD-DA54610C9D7D}" type="presParOf" srcId="{3A604822-5759-4015-BE31-625AAB987A3A}" destId="{1E24E6A4-E618-4131-BA09-80B22905D0F4}" srcOrd="3" destOrd="0" presId="urn:microsoft.com/office/officeart/2018/2/layout/IconVerticalSolidList"/>
    <dgm:cxn modelId="{B8F6A83D-A8AF-4657-8F3F-09C8AA9A68A1}" type="presParOf" srcId="{CA00FBAE-CDDF-4F85-87CB-946E53776843}" destId="{652CB37E-07F2-4D92-8CA8-B2D895B39880}" srcOrd="5" destOrd="0" presId="urn:microsoft.com/office/officeart/2018/2/layout/IconVerticalSolidList"/>
    <dgm:cxn modelId="{050DC1F5-D08C-40A9-87E6-1B464878313D}" type="presParOf" srcId="{CA00FBAE-CDDF-4F85-87CB-946E53776843}" destId="{7A1C0456-B49E-4EE6-9586-BA7561D78F01}" srcOrd="6" destOrd="0" presId="urn:microsoft.com/office/officeart/2018/2/layout/IconVerticalSolidList"/>
    <dgm:cxn modelId="{7E4DC6CF-B0D4-463B-81C3-20B58AD4D1E5}" type="presParOf" srcId="{7A1C0456-B49E-4EE6-9586-BA7561D78F01}" destId="{01992C77-0525-482E-9874-C92D279FE8B9}" srcOrd="0" destOrd="0" presId="urn:microsoft.com/office/officeart/2018/2/layout/IconVerticalSolidList"/>
    <dgm:cxn modelId="{6C9618D9-80F3-437B-88C6-CE7401D69D0D}" type="presParOf" srcId="{7A1C0456-B49E-4EE6-9586-BA7561D78F01}" destId="{E9C24C3C-B554-4BBA-853D-6152063F1180}" srcOrd="1" destOrd="0" presId="urn:microsoft.com/office/officeart/2018/2/layout/IconVerticalSolidList"/>
    <dgm:cxn modelId="{D15982AB-2820-4515-BAC1-064556F86B7F}" type="presParOf" srcId="{7A1C0456-B49E-4EE6-9586-BA7561D78F01}" destId="{533A39F0-B779-4034-9D7D-7B420CACFD48}" srcOrd="2" destOrd="0" presId="urn:microsoft.com/office/officeart/2018/2/layout/IconVerticalSolidList"/>
    <dgm:cxn modelId="{E2F2F614-D15F-4514-AB28-6C308DF4F4EC}" type="presParOf" srcId="{7A1C0456-B49E-4EE6-9586-BA7561D78F01}" destId="{D2E6F54D-1B93-461D-B565-7E917DFB282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C7F11C-DEC9-41CC-9C0E-F1777CBE5A9B}">
      <dsp:nvSpPr>
        <dsp:cNvPr id="0" name=""/>
        <dsp:cNvSpPr/>
      </dsp:nvSpPr>
      <dsp:spPr>
        <a:xfrm>
          <a:off x="0" y="531"/>
          <a:ext cx="8229600" cy="12432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4E9EF-DFA8-4561-A7FE-1CDC55768075}">
      <dsp:nvSpPr>
        <dsp:cNvPr id="0" name=""/>
        <dsp:cNvSpPr/>
      </dsp:nvSpPr>
      <dsp:spPr>
        <a:xfrm>
          <a:off x="376092" y="280269"/>
          <a:ext cx="683804" cy="683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7C683-AF51-486D-A042-8911DFD97DBB}">
      <dsp:nvSpPr>
        <dsp:cNvPr id="0" name=""/>
        <dsp:cNvSpPr/>
      </dsp:nvSpPr>
      <dsp:spPr>
        <a:xfrm>
          <a:off x="1435988" y="531"/>
          <a:ext cx="6793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>
              <a:latin typeface="Arial"/>
            </a:rPr>
            <a:t>Motivation:</a:t>
          </a:r>
          <a:r>
            <a:rPr lang="en-US" sz="1700" b="0" i="0" kern="1200">
              <a:latin typeface="Arial"/>
            </a:rPr>
            <a:t> Integration</a:t>
          </a:r>
          <a:r>
            <a:rPr lang="en-US" sz="1700" b="0" i="0" kern="1200"/>
            <a:t> of automation and robotics in Warehousing and Logistics.</a:t>
          </a:r>
          <a:endParaRPr lang="en-US" sz="1700" kern="1200"/>
        </a:p>
      </dsp:txBody>
      <dsp:txXfrm>
        <a:off x="1435988" y="531"/>
        <a:ext cx="6793611" cy="1243280"/>
      </dsp:txXfrm>
    </dsp:sp>
    <dsp:sp modelId="{8E270B0A-B934-48AB-A3AF-83FE526CD3B5}">
      <dsp:nvSpPr>
        <dsp:cNvPr id="0" name=""/>
        <dsp:cNvSpPr/>
      </dsp:nvSpPr>
      <dsp:spPr>
        <a:xfrm>
          <a:off x="0" y="1554631"/>
          <a:ext cx="8229600" cy="12432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00C3B1-3659-4B9C-B1E2-68E7975155FD}">
      <dsp:nvSpPr>
        <dsp:cNvPr id="0" name=""/>
        <dsp:cNvSpPr/>
      </dsp:nvSpPr>
      <dsp:spPr>
        <a:xfrm>
          <a:off x="376092" y="1834369"/>
          <a:ext cx="683804" cy="683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B9F4FE-041C-41CC-BC1A-54F225E74812}">
      <dsp:nvSpPr>
        <dsp:cNvPr id="0" name=""/>
        <dsp:cNvSpPr/>
      </dsp:nvSpPr>
      <dsp:spPr>
        <a:xfrm>
          <a:off x="1435988" y="1554631"/>
          <a:ext cx="6793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Project Goal:</a:t>
          </a:r>
          <a:r>
            <a:rPr lang="en-US" sz="1700" b="0" i="0" kern="1200"/>
            <a:t> Determining the optimal paths for multiple agents (robots) to move within a shared space while avoiding collisions.</a:t>
          </a:r>
          <a:endParaRPr lang="en-US" sz="1700" kern="1200"/>
        </a:p>
      </dsp:txBody>
      <dsp:txXfrm>
        <a:off x="1435988" y="1554631"/>
        <a:ext cx="6793611" cy="1243280"/>
      </dsp:txXfrm>
    </dsp:sp>
    <dsp:sp modelId="{E6D7083F-2ADC-443C-BF11-687CA5380C39}">
      <dsp:nvSpPr>
        <dsp:cNvPr id="0" name=""/>
        <dsp:cNvSpPr/>
      </dsp:nvSpPr>
      <dsp:spPr>
        <a:xfrm>
          <a:off x="0" y="3108732"/>
          <a:ext cx="8229600" cy="12432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6AA2DE-613B-4736-BD7B-1EEDEED33047}">
      <dsp:nvSpPr>
        <dsp:cNvPr id="0" name=""/>
        <dsp:cNvSpPr/>
      </dsp:nvSpPr>
      <dsp:spPr>
        <a:xfrm>
          <a:off x="376092" y="3388470"/>
          <a:ext cx="683804" cy="683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B98FA-104A-4976-B879-7F2A09F8A254}">
      <dsp:nvSpPr>
        <dsp:cNvPr id="0" name=""/>
        <dsp:cNvSpPr/>
      </dsp:nvSpPr>
      <dsp:spPr>
        <a:xfrm>
          <a:off x="1435988" y="3108732"/>
          <a:ext cx="6793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Approach:</a:t>
          </a:r>
          <a:r>
            <a:rPr lang="en-US" sz="1700" b="0" i="0" kern="1200">
              <a:latin typeface="Arial"/>
            </a:rPr>
            <a:t> </a:t>
          </a:r>
          <a:r>
            <a:rPr lang="en-US" sz="1700" b="0" i="0" kern="1200"/>
            <a:t>To accomplish this goal, we will be employing a 2D simulation environment (replicating real-world warehouse) and implement </a:t>
          </a:r>
          <a:r>
            <a:rPr lang="en-US" sz="1700" b="0" i="0" kern="1200">
              <a:latin typeface="Arial"/>
            </a:rPr>
            <a:t>ICBS</a:t>
          </a:r>
          <a:r>
            <a:rPr lang="en-US" sz="1700" b="0" i="0" kern="1200"/>
            <a:t> (Improvised Conflict-Based Search) that enables multiple agents to navigate environment, while avoiding collisions.</a:t>
          </a:r>
          <a:endParaRPr lang="en-US" sz="1700" kern="1200"/>
        </a:p>
      </dsp:txBody>
      <dsp:txXfrm>
        <a:off x="1435988" y="3108732"/>
        <a:ext cx="6793611" cy="1243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791CF7-90A9-431C-B336-BD3360ECFFAD}">
      <dsp:nvSpPr>
        <dsp:cNvPr id="0" name=""/>
        <dsp:cNvSpPr/>
      </dsp:nvSpPr>
      <dsp:spPr>
        <a:xfrm rot="5400000">
          <a:off x="5085909" y="-1993766"/>
          <a:ext cx="1020436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Algorithm</a:t>
          </a:r>
          <a:r>
            <a:rPr lang="en-US" sz="2000" b="0" i="0" kern="1200"/>
            <a:t> Scalability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/>
            <a:t>Limited Collision Consideration in Diagonal Movements</a:t>
          </a:r>
          <a:endParaRPr lang="en-US" sz="2000" kern="1200"/>
        </a:p>
      </dsp:txBody>
      <dsp:txXfrm rot="-5400000">
        <a:off x="2962655" y="179302"/>
        <a:ext cx="5217130" cy="920808"/>
      </dsp:txXfrm>
    </dsp:sp>
    <dsp:sp modelId="{36FCDD58-38DD-44B7-8EF5-9F98D05F5531}">
      <dsp:nvSpPr>
        <dsp:cNvPr id="0" name=""/>
        <dsp:cNvSpPr/>
      </dsp:nvSpPr>
      <dsp:spPr>
        <a:xfrm>
          <a:off x="0" y="1932"/>
          <a:ext cx="2962656" cy="12755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Navigating Challenges in Holonomic Point Robots</a:t>
          </a:r>
        </a:p>
      </dsp:txBody>
      <dsp:txXfrm>
        <a:off x="62267" y="64199"/>
        <a:ext cx="2838122" cy="1151011"/>
      </dsp:txXfrm>
    </dsp:sp>
    <dsp:sp modelId="{1FFC9818-AA7F-450F-A057-24CB4ABF3F28}">
      <dsp:nvSpPr>
        <dsp:cNvPr id="0" name=""/>
        <dsp:cNvSpPr/>
      </dsp:nvSpPr>
      <dsp:spPr>
        <a:xfrm rot="5400000">
          <a:off x="5085909" y="-654443"/>
          <a:ext cx="1020436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/>
            <a:t>Partial Robot Exploration near Obstacles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/>
            <a:t>Continuous Movement Oscillations and Convergence Issues</a:t>
          </a:r>
          <a:endParaRPr lang="en-US" sz="2000" kern="1200"/>
        </a:p>
      </dsp:txBody>
      <dsp:txXfrm rot="-5400000">
        <a:off x="2962655" y="1518625"/>
        <a:ext cx="5217130" cy="920808"/>
      </dsp:txXfrm>
    </dsp:sp>
    <dsp:sp modelId="{0A0FD7BC-CAF6-4A8E-99BC-90AFDAFE5F85}">
      <dsp:nvSpPr>
        <dsp:cNvPr id="0" name=""/>
        <dsp:cNvSpPr/>
      </dsp:nvSpPr>
      <dsp:spPr>
        <a:xfrm>
          <a:off x="0" y="1341255"/>
          <a:ext cx="2962656" cy="12755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Continuous Movement for Non-Holonomic Point Robots</a:t>
          </a:r>
        </a:p>
      </dsp:txBody>
      <dsp:txXfrm>
        <a:off x="62267" y="1403522"/>
        <a:ext cx="2838122" cy="1151011"/>
      </dsp:txXfrm>
    </dsp:sp>
    <dsp:sp modelId="{226EFE0A-B57C-4516-AD7C-9D2714F97823}">
      <dsp:nvSpPr>
        <dsp:cNvPr id="0" name=""/>
        <dsp:cNvSpPr/>
      </dsp:nvSpPr>
      <dsp:spPr>
        <a:xfrm rot="5400000">
          <a:off x="5085909" y="684879"/>
          <a:ext cx="1020436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/>
            <a:t>Geometry-aware Collision Avoidance</a:t>
          </a:r>
          <a:endParaRPr lang="en-US" sz="2000" kern="1200"/>
        </a:p>
      </dsp:txBody>
      <dsp:txXfrm rot="-5400000">
        <a:off x="2962655" y="2857947"/>
        <a:ext cx="5217130" cy="920808"/>
      </dsp:txXfrm>
    </dsp:sp>
    <dsp:sp modelId="{37742D45-3660-41E5-B9B0-F22EF765451D}">
      <dsp:nvSpPr>
        <dsp:cNvPr id="0" name=""/>
        <dsp:cNvSpPr/>
      </dsp:nvSpPr>
      <dsp:spPr>
        <a:xfrm>
          <a:off x="0" y="2680578"/>
          <a:ext cx="2962656" cy="12755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Differential Drive Non-Holonomic Robots</a:t>
          </a:r>
        </a:p>
      </dsp:txBody>
      <dsp:txXfrm>
        <a:off x="62267" y="2742845"/>
        <a:ext cx="2838122" cy="11510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5E38A3-6A99-4A1C-9FF3-F2C807861A48}">
      <dsp:nvSpPr>
        <dsp:cNvPr id="0" name=""/>
        <dsp:cNvSpPr/>
      </dsp:nvSpPr>
      <dsp:spPr>
        <a:xfrm>
          <a:off x="0" y="1806"/>
          <a:ext cx="8229600" cy="91556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03B076-5072-4749-8D71-0E08A3796DB5}">
      <dsp:nvSpPr>
        <dsp:cNvPr id="0" name=""/>
        <dsp:cNvSpPr/>
      </dsp:nvSpPr>
      <dsp:spPr>
        <a:xfrm>
          <a:off x="276958" y="207808"/>
          <a:ext cx="503560" cy="503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6F713-B9DE-41D5-A36D-F1D82F3B568B}">
      <dsp:nvSpPr>
        <dsp:cNvPr id="0" name=""/>
        <dsp:cNvSpPr/>
      </dsp:nvSpPr>
      <dsp:spPr>
        <a:xfrm>
          <a:off x="1057476" y="1806"/>
          <a:ext cx="7172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Heuristic Selection: Choosing an appropriate heuristic function (also known as the "h-value") is crucial for the efficiency and correctness of the A* algorithm. The heuristic should be admissible and consistent.</a:t>
          </a:r>
        </a:p>
      </dsp:txBody>
      <dsp:txXfrm>
        <a:off x="1057476" y="1806"/>
        <a:ext cx="7172123" cy="915564"/>
      </dsp:txXfrm>
    </dsp:sp>
    <dsp:sp modelId="{C526F53F-63F9-4303-A215-49AFCEFE1AE0}">
      <dsp:nvSpPr>
        <dsp:cNvPr id="0" name=""/>
        <dsp:cNvSpPr/>
      </dsp:nvSpPr>
      <dsp:spPr>
        <a:xfrm>
          <a:off x="0" y="1146262"/>
          <a:ext cx="8229600" cy="91556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8F461F-DA1D-4D86-BDCB-E29675BFF65E}">
      <dsp:nvSpPr>
        <dsp:cNvPr id="0" name=""/>
        <dsp:cNvSpPr/>
      </dsp:nvSpPr>
      <dsp:spPr>
        <a:xfrm>
          <a:off x="276958" y="1352264"/>
          <a:ext cx="503560" cy="503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A296B-57EA-44D3-BE15-3818A0186C79}">
      <dsp:nvSpPr>
        <dsp:cNvPr id="0" name=""/>
        <dsp:cNvSpPr/>
      </dsp:nvSpPr>
      <dsp:spPr>
        <a:xfrm>
          <a:off x="1057476" y="1146262"/>
          <a:ext cx="7172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Algorithm writing: During our simulation, there were </a:t>
          </a:r>
          <a:r>
            <a:rPr lang="en-US" sz="1700" kern="1200">
              <a:latin typeface="Arial"/>
            </a:rPr>
            <a:t>multiple edge</a:t>
          </a:r>
          <a:r>
            <a:rPr lang="en-US" sz="1700" kern="1200"/>
            <a:t> test cases for which we could observe undesirable motion of agents</a:t>
          </a:r>
          <a:r>
            <a:rPr lang="en-US" sz="1700" kern="1200">
              <a:latin typeface="Arial"/>
            </a:rPr>
            <a:t>. The reason initial considering robot as point bot.</a:t>
          </a:r>
          <a:endParaRPr lang="en-US" sz="1700" kern="1200"/>
        </a:p>
      </dsp:txBody>
      <dsp:txXfrm>
        <a:off x="1057476" y="1146262"/>
        <a:ext cx="7172123" cy="915564"/>
      </dsp:txXfrm>
    </dsp:sp>
    <dsp:sp modelId="{CE947817-6812-4BAF-8260-728499A6E3F7}">
      <dsp:nvSpPr>
        <dsp:cNvPr id="0" name=""/>
        <dsp:cNvSpPr/>
      </dsp:nvSpPr>
      <dsp:spPr>
        <a:xfrm>
          <a:off x="0" y="2290717"/>
          <a:ext cx="8229600" cy="91556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9A07D-3DDC-4416-B635-3E3EEFAE2F53}">
      <dsp:nvSpPr>
        <dsp:cNvPr id="0" name=""/>
        <dsp:cNvSpPr/>
      </dsp:nvSpPr>
      <dsp:spPr>
        <a:xfrm>
          <a:off x="276958" y="2496719"/>
          <a:ext cx="503560" cy="503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24E6A4-E618-4131-BA09-80B22905D0F4}">
      <dsp:nvSpPr>
        <dsp:cNvPr id="0" name=""/>
        <dsp:cNvSpPr/>
      </dsp:nvSpPr>
      <dsp:spPr>
        <a:xfrm>
          <a:off x="1057476" y="2290717"/>
          <a:ext cx="7172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Integration of algorithms: When incorporating the A* low-level algorithm into the ICBS, which is a high-level algorithm, we are encountering difficulties. We are currently working on it.</a:t>
          </a:r>
        </a:p>
      </dsp:txBody>
      <dsp:txXfrm>
        <a:off x="1057476" y="2290717"/>
        <a:ext cx="7172123" cy="915564"/>
      </dsp:txXfrm>
    </dsp:sp>
    <dsp:sp modelId="{01992C77-0525-482E-9874-C92D279FE8B9}">
      <dsp:nvSpPr>
        <dsp:cNvPr id="0" name=""/>
        <dsp:cNvSpPr/>
      </dsp:nvSpPr>
      <dsp:spPr>
        <a:xfrm>
          <a:off x="0" y="3435173"/>
          <a:ext cx="8229600" cy="91556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C24C3C-B554-4BBA-853D-6152063F1180}">
      <dsp:nvSpPr>
        <dsp:cNvPr id="0" name=""/>
        <dsp:cNvSpPr/>
      </dsp:nvSpPr>
      <dsp:spPr>
        <a:xfrm>
          <a:off x="276958" y="3641175"/>
          <a:ext cx="503560" cy="5035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E6F54D-1B93-461D-B565-7E917DFB282F}">
      <dsp:nvSpPr>
        <dsp:cNvPr id="0" name=""/>
        <dsp:cNvSpPr/>
      </dsp:nvSpPr>
      <dsp:spPr>
        <a:xfrm>
          <a:off x="1057476" y="3435173"/>
          <a:ext cx="7172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Simulation: Learning and implementing the env and simulation in </a:t>
          </a:r>
          <a:r>
            <a:rPr lang="en-US" sz="1700" kern="1200" err="1"/>
            <a:t>ARGoS</a:t>
          </a:r>
          <a:r>
            <a:rPr lang="en-US" sz="1700" kern="1200"/>
            <a:t> was a learning curve.</a:t>
          </a:r>
          <a:br>
            <a:rPr lang="en-US" sz="1700" kern="1200"/>
          </a:br>
          <a:endParaRPr lang="en-US" sz="1700" kern="1200"/>
        </a:p>
      </dsp:txBody>
      <dsp:txXfrm>
        <a:off x="1057476" y="3435173"/>
        <a:ext cx="7172123" cy="915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89b3914aaa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03" name="Google Shape;103;g289b3914aa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Google Shape;104;g289b3914aa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9b3914aaa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16" name="Google Shape;116;g289b3914aa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g289b3914aa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7686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9b3914aaa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16" name="Google Shape;116;g289b3914aa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g289b3914aa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9e59606ae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25" name="Google Shape;125;g289e59606ae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g289e59606ae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9b3914aaa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34" name="Google Shape;134;g289b3914aa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g289b3914aa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latin typeface="Calibri"/>
                <a:ea typeface="Calibri"/>
                <a:cs typeface="Calibri"/>
                <a:sym typeface="Calibri"/>
              </a:rPr>
              <a:t>This PowerPoint Template includes a series of slide masters with predefined layouts and color schemes for formatting slides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>
                <a:latin typeface="Calibri"/>
                <a:ea typeface="Calibri"/>
                <a:cs typeface="Calibri"/>
                <a:sym typeface="Calibri"/>
              </a:rPr>
              <a:t> Slide Masters are displayed when you right click on a slide and select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Layout</a:t>
            </a:r>
            <a:r>
              <a:rPr lang="en-US" b="0">
                <a:latin typeface="Calibri"/>
                <a:ea typeface="Calibri"/>
                <a:cs typeface="Calibri"/>
                <a:sym typeface="Calibri"/>
              </a:rPr>
              <a:t> from menu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89e59606ae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93" name="Google Shape;93;g289e59606a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g289e59606a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9b3914aaa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44" name="Google Shape;144;g289b3914aa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g289b3914aa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 descr="greyWatermark-2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85590" y="2981885"/>
            <a:ext cx="3958410" cy="387611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Verdana"/>
              <a:buNone/>
              <a:defRPr sz="4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990600"/>
            <a:ext cx="2743200" cy="889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0" y="6391656"/>
            <a:ext cx="4592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  <a:defRPr sz="32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1"/>
          </p:nvPr>
        </p:nvSpPr>
        <p:spPr>
          <a:xfrm>
            <a:off x="3392782" y="1524000"/>
            <a:ext cx="5294018" cy="464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683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200"/>
              <a:buChar char="─"/>
              <a:defRPr sz="2200"/>
            </a:lvl2pPr>
            <a:lvl3pPr marL="1371600" lvl="2" indent="-355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o"/>
              <a:defRPr sz="1800"/>
            </a:lvl4pPr>
            <a:lvl5pPr marL="2286000" lvl="4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2"/>
          </p:nvPr>
        </p:nvSpPr>
        <p:spPr>
          <a:xfrm>
            <a:off x="443917" y="1524000"/>
            <a:ext cx="2673657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4572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2" name="Google Shape;72;p12"/>
          <p:cNvCxnSpPr/>
          <p:nvPr/>
        </p:nvCxnSpPr>
        <p:spPr>
          <a:xfrm rot="5400000">
            <a:off x="1359110" y="3581400"/>
            <a:ext cx="3810000" cy="1588"/>
          </a:xfrm>
          <a:prstGeom prst="straightConnector1">
            <a:avLst/>
          </a:prstGeom>
          <a:noFill/>
          <a:ln w="15875" cap="flat" cmpd="sng">
            <a:solidFill>
              <a:srgbClr val="B5B5B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" name="Google Shape;73;p12"/>
          <p:cNvSpPr txBox="1">
            <a:spLocks noGrp="1"/>
          </p:cNvSpPr>
          <p:nvPr>
            <p:ph type="ftr" idx="11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2">
  <p:cSld name="Title2">
    <p:bg>
      <p:bgPr>
        <a:solidFill>
          <a:srgbClr val="AB192D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0352" y="986500"/>
            <a:ext cx="2743200" cy="88696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dana"/>
              <a:buNone/>
              <a:defRPr sz="4000" b="1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57200" y="4038600"/>
            <a:ext cx="6858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4648" y="2980944"/>
            <a:ext cx="3959371" cy="3877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Red">
  <p:cSld name="BlankRed">
    <p:bg>
      <p:bgPr>
        <a:solidFill>
          <a:schemeClr val="lt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62225" y="1433513"/>
            <a:ext cx="4019550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 descr="greyWatermark-2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85590" y="2981885"/>
            <a:ext cx="3958410" cy="387611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Verdana"/>
              <a:buNone/>
              <a:defRPr sz="4000" b="1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4572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/>
            </a:lvl2pPr>
            <a:lvl3pPr marL="1371600" lvl="2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o"/>
              <a:defRPr/>
            </a:lvl4pPr>
            <a:lvl5pPr marL="2286000" lvl="4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4572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762000" y="1676400"/>
            <a:ext cx="36576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  <a:defRPr sz="2000"/>
            </a:lvl2pPr>
            <a:lvl3pPr marL="1371600" lvl="2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o"/>
              <a:defRPr sz="1600"/>
            </a:lvl4pPr>
            <a:lvl5pPr marL="2286000" lvl="4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648200" y="1676400"/>
            <a:ext cx="36576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  <a:defRPr sz="2000"/>
            </a:lvl2pPr>
            <a:lvl3pPr marL="1371600" lvl="2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o"/>
              <a:defRPr sz="1600"/>
            </a:lvl4pPr>
            <a:lvl5pPr marL="2286000" lvl="4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4572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4572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Caption">
  <p:cSld name="Photo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4572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>
            <a:spLocks noGrp="1"/>
          </p:cNvSpPr>
          <p:nvPr>
            <p:ph type="pic" idx="2"/>
          </p:nvPr>
        </p:nvSpPr>
        <p:spPr>
          <a:xfrm>
            <a:off x="457200" y="1524000"/>
            <a:ext cx="5867400" cy="46482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6553200" y="1524000"/>
            <a:ext cx="2133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Verdana"/>
              <a:buNone/>
              <a:defRPr sz="2000"/>
            </a:lvl1pPr>
            <a:lvl2pPr marL="914400" lvl="1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marL="1371600" lvl="2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2"/>
          </p:nvPr>
        </p:nvSpPr>
        <p:spPr>
          <a:xfrm>
            <a:off x="762000" y="2216400"/>
            <a:ext cx="3657600" cy="3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marL="1371600" lvl="2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3"/>
          </p:nvPr>
        </p:nvSpPr>
        <p:spPr>
          <a:xfrm>
            <a:off x="4648200" y="1496736"/>
            <a:ext cx="3657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4"/>
          </p:nvPr>
        </p:nvSpPr>
        <p:spPr>
          <a:xfrm>
            <a:off x="4648200" y="2216400"/>
            <a:ext cx="3657600" cy="3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marL="1371600" lvl="2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4572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  <a:defRPr sz="3200" b="1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Char char="─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4572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457200" y="1234966"/>
            <a:ext cx="8686800" cy="457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5486400" y="6400800"/>
            <a:ext cx="3352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Worcester Polytechnic Institute</a:t>
            </a:r>
            <a:endParaRPr sz="1800" b="0" i="0" u="none" strike="noStrike" cap="non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wOe80yUmlH0w3V4AqqUUvZYBMY8bwfKj/vie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ctrTitle"/>
          </p:nvPr>
        </p:nvSpPr>
        <p:spPr>
          <a:xfrm>
            <a:off x="228114" y="2006712"/>
            <a:ext cx="85575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sz="3600"/>
              <a:t>Multi-agent Motion Planning for Non-Holonomic Mobile Robots</a:t>
            </a:r>
            <a:br>
              <a:rPr lang="en-US"/>
            </a:br>
            <a:endParaRPr lang="en-US" sz="160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4294967295"/>
          </p:nvPr>
        </p:nvSpPr>
        <p:spPr>
          <a:xfrm>
            <a:off x="0" y="6387664"/>
            <a:ext cx="5354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29" y="3885414"/>
            <a:ext cx="4305932" cy="249214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 txBox="1"/>
          <p:nvPr/>
        </p:nvSpPr>
        <p:spPr>
          <a:xfrm>
            <a:off x="5244651" y="5042455"/>
            <a:ext cx="3467400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900" b="1"/>
              <a:t>Presented by-</a:t>
            </a:r>
            <a:br>
              <a:rPr lang="en-US" sz="1900" b="1"/>
            </a:br>
            <a:r>
              <a:rPr lang="en-US" sz="1900" b="1"/>
              <a:t>       Prasanna Natu </a:t>
            </a:r>
            <a:endParaRPr sz="1900" b="1"/>
          </a:p>
          <a:p>
            <a:r>
              <a:rPr lang="en-US" sz="1900" b="1"/>
              <a:t>       Shreya Bang </a:t>
            </a:r>
            <a:endParaRPr sz="1900" b="1"/>
          </a:p>
          <a:p>
            <a:r>
              <a:rPr lang="en-US" sz="1900" b="1"/>
              <a:t>       Shambhuraj Mane</a:t>
            </a:r>
            <a:endParaRPr sz="19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8364CF-1F89-487B-6375-32428E723C6F}"/>
              </a:ext>
            </a:extLst>
          </p:cNvPr>
          <p:cNvSpPr txBox="1"/>
          <p:nvPr/>
        </p:nvSpPr>
        <p:spPr>
          <a:xfrm>
            <a:off x="283221" y="3368310"/>
            <a:ext cx="42280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bg2"/>
                </a:solidFill>
                <a:latin typeface="Verdana"/>
                <a:ea typeface="Verdana"/>
              </a:rPr>
              <a:t>P</a:t>
            </a:r>
            <a:r>
              <a:rPr lang="en-US" sz="1800" b="1">
                <a:solidFill>
                  <a:schemeClr val="bg2"/>
                </a:solidFill>
                <a:latin typeface="Verdana"/>
                <a:ea typeface="Verdana"/>
              </a:rPr>
              <a:t>rof. Daniel Flickinger</a:t>
            </a:r>
            <a:endParaRPr lang="en-US" sz="180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12C8E-1C17-6923-5C14-20EB33E176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  <p:sp>
        <p:nvSpPr>
          <p:cNvPr id="6" name="Google Shape;147;p20">
            <a:extLst>
              <a:ext uri="{FF2B5EF4-FFF2-40B4-BE49-F238E27FC236}">
                <a16:creationId xmlns:a16="http://schemas.microsoft.com/office/drawing/2014/main" id="{F0DBE1FB-1430-A631-64DB-02717B80BE7F}"/>
              </a:ext>
            </a:extLst>
          </p:cNvPr>
          <p:cNvSpPr txBox="1">
            <a:spLocks noGrp="1"/>
          </p:cNvSpPr>
          <p:nvPr/>
        </p:nvSpPr>
        <p:spPr>
          <a:xfrm>
            <a:off x="113289" y="342900"/>
            <a:ext cx="8917422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Verdana"/>
              <a:buNone/>
              <a:defRPr sz="3200" b="1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lt1"/>
                </a:solidFill>
              </a:rPr>
              <a:t>Challenges, Obstacles and Successes</a:t>
            </a:r>
          </a:p>
        </p:txBody>
      </p:sp>
      <p:graphicFrame>
        <p:nvGraphicFramePr>
          <p:cNvPr id="7" name="TextBox 179">
            <a:extLst>
              <a:ext uri="{FF2B5EF4-FFF2-40B4-BE49-F238E27FC236}">
                <a16:creationId xmlns:a16="http://schemas.microsoft.com/office/drawing/2014/main" id="{7004C709-F30B-31C0-439C-5386CAB454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781995"/>
              </p:ext>
            </p:extLst>
          </p:nvPr>
        </p:nvGraphicFramePr>
        <p:xfrm>
          <a:off x="507775" y="1717872"/>
          <a:ext cx="8229600" cy="3958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791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12C8E-1C17-6923-5C14-20EB33E176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  <p:sp>
        <p:nvSpPr>
          <p:cNvPr id="6" name="Google Shape;147;p20">
            <a:extLst>
              <a:ext uri="{FF2B5EF4-FFF2-40B4-BE49-F238E27FC236}">
                <a16:creationId xmlns:a16="http://schemas.microsoft.com/office/drawing/2014/main" id="{F0DBE1FB-1430-A631-64DB-02717B80BE7F}"/>
              </a:ext>
            </a:extLst>
          </p:cNvPr>
          <p:cNvSpPr txBox="1">
            <a:spLocks noGrp="1"/>
          </p:cNvSpPr>
          <p:nvPr/>
        </p:nvSpPr>
        <p:spPr>
          <a:xfrm>
            <a:off x="113289" y="261980"/>
            <a:ext cx="8917422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Verdana"/>
              <a:buNone/>
              <a:defRPr sz="3200" b="1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lt1"/>
                </a:solidFill>
              </a:rPr>
              <a:t>Conclusion and Future Scope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632B1B6-1F15-434D-680D-666F21E2A1AE}"/>
              </a:ext>
            </a:extLst>
          </p:cNvPr>
          <p:cNvSpPr txBox="1"/>
          <p:nvPr/>
        </p:nvSpPr>
        <p:spPr>
          <a:xfrm>
            <a:off x="265476" y="1801324"/>
            <a:ext cx="8668766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tx1"/>
                </a:solidFill>
                <a:latin typeface="Söhne"/>
                <a:ea typeface="Söhne"/>
                <a:cs typeface="Söhne"/>
              </a:rPr>
              <a:t>Conclusion</a:t>
            </a:r>
          </a:p>
          <a:p>
            <a:r>
              <a:rPr lang="en-US" sz="2000">
                <a:solidFill>
                  <a:schemeClr val="tx1"/>
                </a:solidFill>
                <a:latin typeface="Söhne"/>
                <a:ea typeface="Söhne"/>
                <a:cs typeface="Söhne"/>
              </a:rPr>
              <a:t>The Improved Conflict based algorithm works efficiently with the non- holonomic constraint to provide a collision free path.</a:t>
            </a:r>
          </a:p>
          <a:p>
            <a:endParaRPr lang="en-US" sz="2000" b="1">
              <a:solidFill>
                <a:schemeClr val="tx1"/>
              </a:solidFill>
              <a:latin typeface="Söhne"/>
              <a:ea typeface="Söhne"/>
              <a:cs typeface="Söhne"/>
            </a:endParaRPr>
          </a:p>
          <a:p>
            <a:r>
              <a:rPr lang="en-US" sz="2000" b="1">
                <a:solidFill>
                  <a:schemeClr val="tx1"/>
                </a:solidFill>
                <a:latin typeface="Söhne"/>
                <a:ea typeface="Söhne"/>
                <a:cs typeface="Söhne"/>
              </a:rPr>
              <a:t>Future Scope</a:t>
            </a:r>
            <a:endParaRPr lang="en-US" sz="2000">
              <a:solidFill>
                <a:schemeClr val="tx1"/>
              </a:solidFill>
            </a:endParaRPr>
          </a:p>
          <a:p>
            <a:pPr marL="285750" indent="-285750">
              <a:buChar char="•"/>
            </a:pPr>
            <a:r>
              <a:rPr lang="en-US" sz="2000">
                <a:solidFill>
                  <a:schemeClr val="tx1"/>
                </a:solidFill>
                <a:latin typeface="Söhne"/>
                <a:ea typeface="Söhne"/>
                <a:cs typeface="Söhne"/>
              </a:rPr>
              <a:t>Develop autonomous mobile robots that can navigate to dynamic pick-up locations while safely interacting with other robots as moving obstacles.</a:t>
            </a:r>
            <a:endParaRPr lang="en-US" sz="2000">
              <a:solidFill>
                <a:schemeClr val="tx1"/>
              </a:solidFill>
              <a:ea typeface="Söhne"/>
            </a:endParaRPr>
          </a:p>
          <a:p>
            <a:pPr marL="285750" indent="-285750">
              <a:buChar char="•"/>
            </a:pPr>
            <a:endParaRPr lang="en-US" sz="2000">
              <a:solidFill>
                <a:schemeClr val="tx1"/>
              </a:solidFill>
              <a:latin typeface="Söhne"/>
              <a:ea typeface="Söhne"/>
              <a:cs typeface="Söhne"/>
            </a:endParaRPr>
          </a:p>
          <a:p>
            <a:pPr marL="285750" indent="-285750">
              <a:buChar char="•"/>
            </a:pPr>
            <a:r>
              <a:rPr lang="en-US" sz="2000">
                <a:solidFill>
                  <a:schemeClr val="tx1"/>
                </a:solidFill>
                <a:latin typeface="Söhne"/>
                <a:ea typeface="Söhne"/>
                <a:cs typeface="Söhne"/>
              </a:rPr>
              <a:t>Implement intelligent algorithms to select pick-up locations based on robot positions and tasks, optimizing system efficiency and robot utilization.</a:t>
            </a: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99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F1F1-EB1B-3D70-C4F5-24485C2C6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81" y="-611571"/>
            <a:ext cx="6858000" cy="167640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Contributions: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F0290-9A63-1E43-CAF1-97AB4DD7B7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79DFDCF-FDD1-8FF5-52FB-CE1AD8AB1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292010"/>
              </p:ext>
            </p:extLst>
          </p:nvPr>
        </p:nvGraphicFramePr>
        <p:xfrm>
          <a:off x="553370" y="1530359"/>
          <a:ext cx="7997978" cy="3862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8989">
                  <a:extLst>
                    <a:ext uri="{9D8B030D-6E8A-4147-A177-3AD203B41FA5}">
                      <a16:colId xmlns:a16="http://schemas.microsoft.com/office/drawing/2014/main" val="1762017639"/>
                    </a:ext>
                  </a:extLst>
                </a:gridCol>
                <a:gridCol w="3998989">
                  <a:extLst>
                    <a:ext uri="{9D8B030D-6E8A-4147-A177-3AD203B41FA5}">
                      <a16:colId xmlns:a16="http://schemas.microsoft.com/office/drawing/2014/main" val="3164052831"/>
                    </a:ext>
                  </a:extLst>
                </a:gridCol>
              </a:tblGrid>
              <a:tr h="643792">
                <a:tc>
                  <a:txBody>
                    <a:bodyPr/>
                    <a:lstStyle/>
                    <a:p>
                      <a:r>
                        <a:rPr lang="en-US"/>
                        <a:t>Setting basic Environment and Literature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Shambhuraj</a:t>
                      </a:r>
                      <a:r>
                        <a:rPr lang="en-US"/>
                        <a:t> , Prasanna, Shreya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861865"/>
                  </a:ext>
                </a:extLst>
              </a:tr>
              <a:tr h="643792">
                <a:tc>
                  <a:txBody>
                    <a:bodyPr/>
                    <a:lstStyle/>
                    <a:p>
                      <a:r>
                        <a:rPr lang="en-US"/>
                        <a:t>Implementing A-star and Hybrid A-star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Shambhuraj</a:t>
                      </a:r>
                      <a:r>
                        <a:rPr lang="en-US"/>
                        <a:t> and Prasanna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356962"/>
                  </a:ext>
                </a:extLst>
              </a:tr>
              <a:tr h="643792">
                <a:tc>
                  <a:txBody>
                    <a:bodyPr/>
                    <a:lstStyle/>
                    <a:p>
                      <a:r>
                        <a:rPr lang="en-US"/>
                        <a:t>Implementing holonomic CBS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Shambhuraj</a:t>
                      </a:r>
                      <a:r>
                        <a:rPr lang="en-US"/>
                        <a:t> and Shreya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736582"/>
                  </a:ext>
                </a:extLst>
              </a:tr>
              <a:tr h="643792">
                <a:tc>
                  <a:txBody>
                    <a:bodyPr/>
                    <a:lstStyle/>
                    <a:p>
                      <a:r>
                        <a:rPr lang="en-US"/>
                        <a:t>Adding non-holonomic 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Shambhuraj</a:t>
                      </a:r>
                      <a:r>
                        <a:rPr lang="en-US"/>
                        <a:t> and Prasanna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626296"/>
                  </a:ext>
                </a:extLst>
              </a:tr>
              <a:tr h="643792">
                <a:tc>
                  <a:txBody>
                    <a:bodyPr/>
                    <a:lstStyle/>
                    <a:p>
                      <a:r>
                        <a:rPr lang="en-US" err="1"/>
                        <a:t>ARGoS</a:t>
                      </a:r>
                      <a:r>
                        <a:rPr lang="en-US"/>
                        <a:t> Simulation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Prasanna and Shreya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552582"/>
                  </a:ext>
                </a:extLst>
              </a:tr>
              <a:tr h="643792">
                <a:tc>
                  <a:txBody>
                    <a:bodyPr/>
                    <a:lstStyle/>
                    <a:p>
                      <a:r>
                        <a:rPr lang="en-US"/>
                        <a:t>Final Report conclusion and inferences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Prasanna, Shreya and </a:t>
                      </a:r>
                      <a:r>
                        <a:rPr lang="en-US" err="1"/>
                        <a:t>Shambhuraj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427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399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2FA3B-23FD-6653-B52E-C00913F96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00100"/>
          </a:xfrm>
        </p:spPr>
        <p:txBody>
          <a:bodyPr wrap="square" anchor="b">
            <a:normAutofit/>
          </a:bodyPr>
          <a:lstStyle/>
          <a:p>
            <a:r>
              <a:rPr lang="en-US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AE3FD-7219-E6D7-7052-129E02140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010953"/>
          </a:xfrm>
        </p:spPr>
        <p:txBody>
          <a:bodyPr wrap="square" anchor="t">
            <a:normAutofit fontScale="77500" lnSpcReduction="20000"/>
          </a:bodyPr>
          <a:lstStyle/>
          <a:p>
            <a:r>
              <a:rPr lang="en-US" sz="1700"/>
              <a:t>Y. Shi, B. Hu, and R. Huang, ”Task Allocation and Path Planning of</a:t>
            </a:r>
            <a:br>
              <a:rPr lang="en-US" sz="1700"/>
            </a:br>
            <a:r>
              <a:rPr lang="en-US" sz="1700"/>
              <a:t>Many Robots with Motion Uncertainty in a Warehouse Environment,”</a:t>
            </a:r>
            <a:br>
              <a:rPr lang="en-US" sz="1700"/>
            </a:br>
            <a:r>
              <a:rPr lang="en-US" sz="1700"/>
              <a:t>in 2021 IEEE International Conference on Real-time Computing and</a:t>
            </a:r>
            <a:br>
              <a:rPr lang="en-US" sz="1700"/>
            </a:br>
            <a:r>
              <a:rPr lang="en-US" sz="1700"/>
              <a:t>Robotics (RCAR), 2021, pp. 776-781.</a:t>
            </a:r>
          </a:p>
          <a:p>
            <a:r>
              <a:rPr lang="en-US" sz="1700"/>
              <a:t>[5] J. Li, D. </a:t>
            </a:r>
            <a:r>
              <a:rPr lang="en-US" sz="1700" err="1"/>
              <a:t>Harabor</a:t>
            </a:r>
            <a:r>
              <a:rPr lang="en-US" sz="1700"/>
              <a:t>, P. J. Stuckey, A. Felner, H. Ma, and S. Koenig,</a:t>
            </a:r>
            <a:br>
              <a:rPr lang="en-US" sz="1700"/>
            </a:br>
            <a:r>
              <a:rPr lang="en-US" sz="1700"/>
              <a:t>“Disjoint Splitting for Multi-Agent Path Finding with Conflict-Based</a:t>
            </a:r>
            <a:br>
              <a:rPr lang="en-US" sz="1700"/>
            </a:br>
            <a:r>
              <a:rPr lang="en-US" sz="1700"/>
              <a:t>Search”, in ICAPS, vol. 29, no. 1, pp. 279-283, May 2021.</a:t>
            </a:r>
            <a:br>
              <a:rPr lang="en-US" sz="1700"/>
            </a:br>
            <a:endParaRPr lang="en-US" sz="1700"/>
          </a:p>
          <a:p>
            <a:r>
              <a:rPr lang="en-US" sz="1700"/>
              <a:t>A. Bolu and ̈O. </a:t>
            </a:r>
            <a:r>
              <a:rPr lang="en-US" sz="1700" err="1"/>
              <a:t>Korc</a:t>
            </a:r>
            <a:r>
              <a:rPr lang="en-US" sz="1700"/>
              <a:t> ̧</a:t>
            </a:r>
            <a:r>
              <a:rPr lang="en-US" sz="1700" err="1"/>
              <a:t>ak</a:t>
            </a:r>
            <a:r>
              <a:rPr lang="en-US" sz="1700"/>
              <a:t>, ”Path Planning for Multiple Mobile Robots in</a:t>
            </a:r>
            <a:br>
              <a:rPr lang="en-US" sz="1700"/>
            </a:br>
            <a:r>
              <a:rPr lang="en-US" sz="1700"/>
              <a:t>Smart Warehouse,” in 2019 7th International Conference on Control,</a:t>
            </a:r>
            <a:br>
              <a:rPr lang="en-US" sz="1700"/>
            </a:br>
            <a:r>
              <a:rPr lang="en-US" sz="1700"/>
              <a:t>Mechatronics and Automation (ICCMA), 2019, pp. 144-150.</a:t>
            </a:r>
            <a:br>
              <a:rPr lang="en-US" sz="1700"/>
            </a:br>
            <a:endParaRPr lang="en-US" sz="1700"/>
          </a:p>
          <a:p>
            <a:r>
              <a:rPr lang="en-US" sz="1700"/>
              <a:t>G. Sharon, R. Stern, A. Felner, N. Sturtevant, ”Conflict-Based Search</a:t>
            </a:r>
            <a:br>
              <a:rPr lang="en-US" sz="1700"/>
            </a:br>
            <a:r>
              <a:rPr lang="en-US" sz="1700"/>
              <a:t>for Optimal Multi-Agent Path Finding,” in Proceedings of the Twenty-</a:t>
            </a:r>
            <a:br>
              <a:rPr lang="en-US" sz="1700"/>
            </a:br>
            <a:r>
              <a:rPr lang="en-US" sz="1700"/>
              <a:t>Sixth AAAI Conference on Artificial Intelligence, pp. 563-569, Toronto,</a:t>
            </a:r>
            <a:br>
              <a:rPr lang="en-US" sz="1700"/>
            </a:br>
            <a:r>
              <a:rPr lang="en-US" sz="1700"/>
              <a:t>Ontario, Canada: AAAI Press, 2012.</a:t>
            </a:r>
            <a:br>
              <a:rPr lang="en-US" sz="1700"/>
            </a:br>
            <a:endParaRPr lang="en-US" sz="1700"/>
          </a:p>
          <a:p>
            <a:r>
              <a:rPr lang="en-US" sz="1700"/>
              <a:t>E. Boyarski et al., “ICBS: The Improved Conflict-Based Search Algo-</a:t>
            </a:r>
            <a:br>
              <a:rPr lang="en-US" sz="1700"/>
            </a:br>
            <a:r>
              <a:rPr lang="en-US" sz="1700" err="1"/>
              <a:t>rithm</a:t>
            </a:r>
            <a:r>
              <a:rPr lang="en-US" sz="1700"/>
              <a:t> for Multi-Agent Pathfinding,”</a:t>
            </a:r>
            <a:br>
              <a:rPr lang="en-US" sz="1700"/>
            </a:br>
            <a:endParaRPr lang="en-US" sz="17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67126-570E-B7B6-971A-3F3899BD5C1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" y="6387664"/>
            <a:ext cx="457200" cy="394136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78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ctrTitle"/>
          </p:nvPr>
        </p:nvSpPr>
        <p:spPr>
          <a:xfrm>
            <a:off x="609600" y="2376350"/>
            <a:ext cx="6858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dana"/>
              <a:buNone/>
            </a:pPr>
            <a:r>
              <a:rPr lang="en-US"/>
              <a:t>Thank You 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950525" y="243525"/>
            <a:ext cx="68580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Verdana"/>
              <a:buNone/>
            </a:pPr>
            <a:r>
              <a:rPr lang="en-US">
                <a:solidFill>
                  <a:schemeClr val="lt1"/>
                </a:solidFill>
              </a:rPr>
              <a:t>Current Progress: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267075" y="1524000"/>
            <a:ext cx="8539200" cy="4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Completed with Simulation Environment setup in ARGoS/matplotlib.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4572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ftr" idx="11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" name="Google Shape;100;p15" title="2_vid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0613" y="2367775"/>
            <a:ext cx="5517826" cy="41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800100"/>
          </a:xfrm>
        </p:spPr>
        <p:txBody>
          <a:bodyPr spcFirstLastPara="1"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  <a:buSzPts val="4000"/>
            </a:pPr>
            <a:r>
              <a:rPr lang="en-US" sz="2700"/>
              <a:t>Challenges and Successes: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457200" cy="394200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dirty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16</a:t>
            </a:fld>
            <a:endParaRPr lang="en-US"/>
          </a:p>
        </p:txBody>
      </p:sp>
      <p:graphicFrame>
        <p:nvGraphicFramePr>
          <p:cNvPr id="152" name="Google Shape;148;p20">
            <a:extLst>
              <a:ext uri="{FF2B5EF4-FFF2-40B4-BE49-F238E27FC236}">
                <a16:creationId xmlns:a16="http://schemas.microsoft.com/office/drawing/2014/main" id="{9788FC79-D109-73F1-695C-7518A70609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3266602"/>
              </p:ext>
            </p:extLst>
          </p:nvPr>
        </p:nvGraphicFramePr>
        <p:xfrm>
          <a:off x="457200" y="1333500"/>
          <a:ext cx="8229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950525" y="243525"/>
            <a:ext cx="68580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Verdana"/>
              <a:buNone/>
            </a:pPr>
            <a:r>
              <a:rPr lang="en-US">
                <a:solidFill>
                  <a:schemeClr val="lt1"/>
                </a:solidFill>
              </a:rPr>
              <a:t>Current Progress: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267075" y="1524000"/>
            <a:ext cx="8539200" cy="4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Approach:To accomplish this goal, we will be employing a 2D simulation environment (replicating real-world warehouse) and implement CBS and ICBS (Improvised Conflict-Based Search) that enables multiple agents to navigate environment, while avoiding collisions.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08" name="Google Shape;108;p16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4572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ftr" idx="11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26" y="3572050"/>
            <a:ext cx="2669050" cy="244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775" y="3572050"/>
            <a:ext cx="2669050" cy="2441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1775" y="3572050"/>
            <a:ext cx="2669050" cy="244108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375025" y="6099925"/>
            <a:ext cx="8372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Env1					 Env2					  Env3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497660" y="484511"/>
            <a:ext cx="8229600" cy="800100"/>
          </a:xfrm>
        </p:spPr>
        <p:txBody>
          <a:bodyPr spcFirstLastPara="1" lIns="91425" tIns="45700" rIns="91425" bIns="45700" anchor="t" anchorCtr="0">
            <a:normAutofit/>
          </a:bodyPr>
          <a:lstStyle/>
          <a:p>
            <a:pPr>
              <a:buSzPts val="4000"/>
            </a:pPr>
            <a:r>
              <a:rPr lang="en-US"/>
              <a:t>Project Overview</a:t>
            </a: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457200" cy="394136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en-US"/>
          </a:p>
        </p:txBody>
      </p:sp>
      <p:graphicFrame>
        <p:nvGraphicFramePr>
          <p:cNvPr id="92" name="Google Shape;88;p14">
            <a:extLst>
              <a:ext uri="{FF2B5EF4-FFF2-40B4-BE49-F238E27FC236}">
                <a16:creationId xmlns:a16="http://schemas.microsoft.com/office/drawing/2014/main" id="{56DFB698-B003-A41B-9799-FEAD4CE870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3691163"/>
              </p:ext>
            </p:extLst>
          </p:nvPr>
        </p:nvGraphicFramePr>
        <p:xfrm>
          <a:off x="457200" y="1586376"/>
          <a:ext cx="8229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175241" y="166442"/>
            <a:ext cx="9012504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sz="3200">
                <a:solidFill>
                  <a:schemeClr val="lt1"/>
                </a:solidFill>
              </a:rPr>
              <a:t>Environmental Setup</a:t>
            </a:r>
          </a:p>
        </p:txBody>
      </p:sp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4572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4E531F-7645-EC07-96D9-97F99F5AB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237975"/>
              </p:ext>
            </p:extLst>
          </p:nvPr>
        </p:nvGraphicFramePr>
        <p:xfrm>
          <a:off x="282715" y="5126979"/>
          <a:ext cx="8801100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700">
                  <a:extLst>
                    <a:ext uri="{9D8B030D-6E8A-4147-A177-3AD203B41FA5}">
                      <a16:colId xmlns:a16="http://schemas.microsoft.com/office/drawing/2014/main" val="3094906903"/>
                    </a:ext>
                  </a:extLst>
                </a:gridCol>
                <a:gridCol w="2933700">
                  <a:extLst>
                    <a:ext uri="{9D8B030D-6E8A-4147-A177-3AD203B41FA5}">
                      <a16:colId xmlns:a16="http://schemas.microsoft.com/office/drawing/2014/main" val="3697557778"/>
                    </a:ext>
                  </a:extLst>
                </a:gridCol>
                <a:gridCol w="2933700">
                  <a:extLst>
                    <a:ext uri="{9D8B030D-6E8A-4147-A177-3AD203B41FA5}">
                      <a16:colId xmlns:a16="http://schemas.microsoft.com/office/drawing/2014/main" val="134779531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fontAlgn="base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Holonomic 2D environment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119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192D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Non-holonomic 2D environment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119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192D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ARGoS representation of 2D non-holonomic Environment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119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19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744864"/>
                  </a:ext>
                </a:extLst>
              </a:tr>
            </a:tbl>
          </a:graphicData>
        </a:graphic>
      </p:graphicFrame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AA2CA11-FBCB-831D-D381-8E6148574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76" y="2368185"/>
            <a:ext cx="2571750" cy="2438400"/>
          </a:xfrm>
          <a:prstGeom prst="rect">
            <a:avLst/>
          </a:prstGeo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A6450903-EB14-9FC7-71E9-0059E6386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308" y="2369449"/>
            <a:ext cx="2838450" cy="2438400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61F9E354-72F8-528C-D1EA-BFB551160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970" y="2370713"/>
            <a:ext cx="27146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25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134781" y="227132"/>
            <a:ext cx="9012504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sz="3200">
                <a:solidFill>
                  <a:schemeClr val="lt1"/>
                </a:solidFill>
              </a:rPr>
              <a:t>Improved Conflict Based Search</a:t>
            </a:r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1"/>
          </p:nvPr>
        </p:nvSpPr>
        <p:spPr>
          <a:xfrm>
            <a:off x="292745" y="1455374"/>
            <a:ext cx="8781041" cy="481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This approach builds upon the classic CBS method by incorporating four key strategies: Prioritizing Conflicts, Bypassing Conflicts, Meta-agent handling, and Merge &amp; Restart.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lang="en-US" sz="2000">
              <a:solidFill>
                <a:schemeClr val="dk1"/>
              </a:solidFill>
            </a:endParaRPr>
          </a:p>
          <a:p>
            <a:pPr marL="0" indent="0">
              <a:lnSpc>
                <a:spcPct val="114999"/>
              </a:lnSpc>
              <a:spcBef>
                <a:spcPts val="0"/>
              </a:spcBef>
            </a:pPr>
            <a:r>
              <a:rPr lang="en-US" sz="2000">
                <a:solidFill>
                  <a:schemeClr val="dk1"/>
                </a:solidFill>
              </a:rPr>
              <a:t>We have implemented the algorithm which employs prioritized conflict resolution and disjoint splitting to enhance the path planning process.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lang="en-US" sz="2000">
              <a:solidFill>
                <a:schemeClr val="dk1"/>
              </a:solidFill>
            </a:endParaRPr>
          </a:p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ICBS algorithm is mainly divided in two stages:</a:t>
            </a: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000">
                <a:solidFill>
                  <a:schemeClr val="dk1"/>
                </a:solidFill>
              </a:rPr>
              <a:t>High-level algorithm</a:t>
            </a: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000">
                <a:solidFill>
                  <a:schemeClr val="dk1"/>
                </a:solidFill>
              </a:rPr>
              <a:t>Low-level algorithm</a:t>
            </a: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>
              <a:solidFill>
                <a:schemeClr val="dk1"/>
              </a:solidFill>
            </a:endParaRPr>
          </a:p>
        </p:txBody>
      </p:sp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4572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394198" y="263755"/>
            <a:ext cx="68580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Verdana"/>
              <a:buNone/>
            </a:pPr>
            <a:r>
              <a:rPr lang="en-US">
                <a:solidFill>
                  <a:schemeClr val="lt1"/>
                </a:solidFill>
              </a:rPr>
              <a:t>Methodology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516951" y="1506000"/>
            <a:ext cx="8214600" cy="4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Low-level Algorithm: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</a:endParaRPr>
          </a:p>
          <a:p>
            <a:pPr indent="-3683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We have employed A* algorithm in 2D holonomic grid environment to plan paths for multi agents. A* will be acting as the low-level algorithm for ICBS in holonomic .</a:t>
            </a:r>
            <a:endParaRPr sz="2200">
              <a:solidFill>
                <a:schemeClr val="dk1"/>
              </a:solidFill>
            </a:endParaRPr>
          </a:p>
          <a:p>
            <a:pPr indent="-3683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However, for considering the non-holonomic approach we implemented to Hybrid A star algorithm.</a:t>
            </a:r>
          </a:p>
        </p:txBody>
      </p:sp>
      <p:sp>
        <p:nvSpPr>
          <p:cNvPr id="130" name="Google Shape;130;p18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4572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0E9C4-1EBA-A3BD-4FCC-C8DA47FF1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6" y="331307"/>
            <a:ext cx="8355724" cy="588772"/>
          </a:xfrm>
        </p:spPr>
        <p:txBody>
          <a:bodyPr/>
          <a:lstStyle/>
          <a:p>
            <a:r>
              <a:rPr lang="en-US" sz="3200">
                <a:solidFill>
                  <a:schemeClr val="lt1"/>
                </a:solidFill>
              </a:rPr>
              <a:t>Hybrid A*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BE177-C470-7F73-1174-9DC454E2AE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  <p:pic>
        <p:nvPicPr>
          <p:cNvPr id="5" name="Picture 4" descr="A white page with black text&#10;&#10;Description automatically generated">
            <a:extLst>
              <a:ext uri="{FF2B5EF4-FFF2-40B4-BE49-F238E27FC236}">
                <a16:creationId xmlns:a16="http://schemas.microsoft.com/office/drawing/2014/main" id="{753B1988-7F7C-82EF-A6ED-0086E5CC77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873" b="-233"/>
          <a:stretch/>
        </p:blipFill>
        <p:spPr>
          <a:xfrm>
            <a:off x="326857" y="1501583"/>
            <a:ext cx="3824589" cy="4543711"/>
          </a:xfrm>
          <a:prstGeom prst="rect">
            <a:avLst/>
          </a:prstGeom>
        </p:spPr>
      </p:pic>
      <p:pic>
        <p:nvPicPr>
          <p:cNvPr id="3" name="11">
            <a:hlinkClick r:id="" action="ppaction://media"/>
            <a:extLst>
              <a:ext uri="{FF2B5EF4-FFF2-40B4-BE49-F238E27FC236}">
                <a16:creationId xmlns:a16="http://schemas.microsoft.com/office/drawing/2014/main" id="{D7E36F48-6268-841E-FE38-70D902728E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08415" y="1524699"/>
            <a:ext cx="4511180" cy="4511180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36FCECD9-AB94-6C02-EF0D-A6D7B2BDDD40}"/>
              </a:ext>
            </a:extLst>
          </p:cNvPr>
          <p:cNvSpPr txBox="1"/>
          <p:nvPr/>
        </p:nvSpPr>
        <p:spPr>
          <a:xfrm>
            <a:off x="881135" y="6252881"/>
            <a:ext cx="7381727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/>
              <a:t>Heuristic, Motion primitives, Time stepping, Cost function, Fine tuning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9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47B4E-E872-A2AE-D9FC-389366936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84" y="350666"/>
            <a:ext cx="9242534" cy="562961"/>
          </a:xfrm>
        </p:spPr>
        <p:txBody>
          <a:bodyPr/>
          <a:lstStyle/>
          <a:p>
            <a:r>
              <a:rPr lang="en-US" sz="3200">
                <a:solidFill>
                  <a:schemeClr val="lt1"/>
                </a:solidFill>
              </a:rPr>
              <a:t>ICBS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8D0C8-C8E0-17CC-A608-5868EF321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3190D4D-A9A3-8A6F-FAC7-2A7940D44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449" y="1199324"/>
            <a:ext cx="3672087" cy="5419584"/>
          </a:xfrm>
          <a:prstGeom prst="rect">
            <a:avLst/>
          </a:prstGeom>
        </p:spPr>
      </p:pic>
      <p:pic>
        <p:nvPicPr>
          <p:cNvPr id="6" name="4bot">
            <a:hlinkClick r:id="" action="ppaction://media"/>
            <a:extLst>
              <a:ext uri="{FF2B5EF4-FFF2-40B4-BE49-F238E27FC236}">
                <a16:creationId xmlns:a16="http://schemas.microsoft.com/office/drawing/2014/main" id="{82D45335-BC5B-C596-D464-0542922193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0791" y="1898124"/>
            <a:ext cx="4605818" cy="3249060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36FCECD9-AB94-6C02-EF0D-A6D7B2BDDD40}"/>
              </a:ext>
            </a:extLst>
          </p:cNvPr>
          <p:cNvSpPr txBox="1"/>
          <p:nvPr/>
        </p:nvSpPr>
        <p:spPr>
          <a:xfrm>
            <a:off x="534342" y="5679612"/>
            <a:ext cx="3878415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/>
              <a:t>Conflicts, Prioritizing agent, Bounding Box</a:t>
            </a:r>
          </a:p>
        </p:txBody>
      </p:sp>
    </p:spTree>
    <p:extLst>
      <p:ext uri="{BB962C8B-B14F-4D97-AF65-F5344CB8AC3E}">
        <p14:creationId xmlns:p14="http://schemas.microsoft.com/office/powerpoint/2010/main" val="175492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950525" y="243525"/>
            <a:ext cx="68580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Verdana"/>
              <a:buNone/>
            </a:pPr>
            <a:r>
              <a:rPr lang="en-US">
                <a:solidFill>
                  <a:schemeClr val="lt1"/>
                </a:solidFill>
              </a:rPr>
              <a:t>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4572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ftr" idx="11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results">
            <a:hlinkClick r:id="" action="ppaction://media"/>
            <a:extLst>
              <a:ext uri="{FF2B5EF4-FFF2-40B4-BE49-F238E27FC236}">
                <a16:creationId xmlns:a16="http://schemas.microsoft.com/office/drawing/2014/main" id="{09F9F187-D265-EC9D-0230-36397517D8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4053" y="1899839"/>
            <a:ext cx="8475893" cy="3645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358D7-9000-3445-8007-44921F1C3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588" y="1404392"/>
            <a:ext cx="8160240" cy="914400"/>
          </a:xfr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000000"/>
                </a:solidFill>
                <a:latin typeface="Arial"/>
                <a:cs typeface="Arial"/>
                <a:sym typeface="Arial"/>
              </a:rPr>
              <a:t>Path Optimality: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  <a:sym typeface="Arial"/>
              </a:rPr>
              <a:t>Paths found for holonomic agents were optimum paths for given start and goal locations after resolving conflicts.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  <a:sym typeface="Arial"/>
              </a:rPr>
              <a:t>Paths found for non-holonomic agents were sub-optimum paths for given start and goal locations after resolving conflicts.</a:t>
            </a:r>
          </a:p>
          <a:p>
            <a:pPr marL="5143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Conflict resolving: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  <a:sym typeface="Arial"/>
              </a:rPr>
              <a:t>Paths found for holonomic as well as non-holonomic agents were without conflicts for all the cases with 100% success.</a:t>
            </a:r>
          </a:p>
          <a:p>
            <a:pPr marL="5143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Completeness: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  <a:sym typeface="Arial"/>
              </a:rPr>
              <a:t>Paths found for holonomic agents guarantee finding a solution if one exist.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  <a:sym typeface="Arial"/>
              </a:rPr>
              <a:t>Paths found for non-holonomic agents doesn't guarantee finding a solution.</a:t>
            </a:r>
            <a:endParaRPr lang="en-US" sz="4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DE029-826B-F52F-484C-D4335F16B0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sp>
        <p:nvSpPr>
          <p:cNvPr id="2" name="Google Shape;137;p19">
            <a:extLst>
              <a:ext uri="{FF2B5EF4-FFF2-40B4-BE49-F238E27FC236}">
                <a16:creationId xmlns:a16="http://schemas.microsoft.com/office/drawing/2014/main" id="{0C09FB5D-CFA9-EF69-8644-2EB1AD8D2D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525" y="243525"/>
            <a:ext cx="68580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Verdana"/>
              <a:buNone/>
            </a:pPr>
            <a:r>
              <a:rPr lang="en-US">
                <a:solidFill>
                  <a:schemeClr val="lt1"/>
                </a:solidFill>
              </a:rPr>
              <a:t>Results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974483"/>
      </p:ext>
    </p:extLst>
  </p:cSld>
  <p:clrMapOvr>
    <a:masterClrMapping/>
  </p:clrMapOvr>
</p:sld>
</file>

<file path=ppt/theme/theme1.xml><?xml version="1.0" encoding="utf-8"?>
<a:theme xmlns:a="http://schemas.openxmlformats.org/drawingml/2006/main" name="WPI-White">
  <a:themeElements>
    <a:clrScheme name="Custom 56">
      <a:dk1>
        <a:srgbClr val="000000"/>
      </a:dk1>
      <a:lt1>
        <a:srgbClr val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17</Slides>
  <Notes>10</Notes>
  <HiddenSlides>3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WPI-White</vt:lpstr>
      <vt:lpstr>Multi-agent Motion Planning for Non-Holonomic Mobile Robots </vt:lpstr>
      <vt:lpstr>Project Overview</vt:lpstr>
      <vt:lpstr>Environmental Setup</vt:lpstr>
      <vt:lpstr>Improved Conflict Based Search</vt:lpstr>
      <vt:lpstr>Methodology</vt:lpstr>
      <vt:lpstr>Hybrid A* Implementation</vt:lpstr>
      <vt:lpstr>ICBS Implementation</vt:lpstr>
      <vt:lpstr>Results</vt:lpstr>
      <vt:lpstr>Results</vt:lpstr>
      <vt:lpstr>PowerPoint Presentation</vt:lpstr>
      <vt:lpstr>PowerPoint Presentation</vt:lpstr>
      <vt:lpstr>Contributions:</vt:lpstr>
      <vt:lpstr>References</vt:lpstr>
      <vt:lpstr>Thank You !</vt:lpstr>
      <vt:lpstr>Current Progress:</vt:lpstr>
      <vt:lpstr>Challenges and Successes:</vt:lpstr>
      <vt:lpstr>Current Progress: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Multi-agent Motion Planning for Non-Holonomic Mobile Robots</dc:title>
  <cp:revision>2</cp:revision>
  <dcterms:modified xsi:type="dcterms:W3CDTF">2024-01-03T18:24:18Z</dcterms:modified>
</cp:coreProperties>
</file>